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TIF" ContentType="image/tif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1"/>
  </p:sldMasterIdLst>
  <p:notesMasterIdLst>
    <p:notesMasterId r:id="rId28"/>
  </p:notesMasterIdLst>
  <p:handoutMasterIdLst>
    <p:handoutMasterId r:id="rId29"/>
  </p:handoutMasterIdLst>
  <p:sldIdLst>
    <p:sldId id="344" r:id="rId2"/>
    <p:sldId id="585" r:id="rId3"/>
    <p:sldId id="586" r:id="rId4"/>
    <p:sldId id="588" r:id="rId5"/>
    <p:sldId id="587" r:id="rId6"/>
    <p:sldId id="443" r:id="rId7"/>
    <p:sldId id="607" r:id="rId8"/>
    <p:sldId id="589" r:id="rId9"/>
    <p:sldId id="593" r:id="rId10"/>
    <p:sldId id="595" r:id="rId11"/>
    <p:sldId id="594" r:id="rId12"/>
    <p:sldId id="590" r:id="rId13"/>
    <p:sldId id="591" r:id="rId14"/>
    <p:sldId id="592" r:id="rId15"/>
    <p:sldId id="598" r:id="rId16"/>
    <p:sldId id="599" r:id="rId17"/>
    <p:sldId id="600" r:id="rId18"/>
    <p:sldId id="601" r:id="rId19"/>
    <p:sldId id="602" r:id="rId20"/>
    <p:sldId id="603" r:id="rId21"/>
    <p:sldId id="604" r:id="rId22"/>
    <p:sldId id="608" r:id="rId23"/>
    <p:sldId id="610" r:id="rId24"/>
    <p:sldId id="611" r:id="rId25"/>
    <p:sldId id="613" r:id="rId26"/>
    <p:sldId id="612" r:id="rId27"/>
  </p:sldIdLst>
  <p:sldSz cx="9906000" cy="6858000" type="A4"/>
  <p:notesSz cx="6854825" cy="9750425"/>
  <p:defaultTextStyle>
    <a:defPPr>
      <a:defRPr lang="en-US"/>
    </a:defPPr>
    <a:lvl1pPr algn="ctr" rtl="0" fontAlgn="base">
      <a:spcBef>
        <a:spcPct val="50000"/>
      </a:spcBef>
      <a:spcAft>
        <a:spcPct val="0"/>
      </a:spcAft>
      <a:defRPr sz="2400" b="1" kern="1200">
        <a:solidFill>
          <a:schemeClr val="accent2"/>
        </a:solidFill>
        <a:latin typeface="Arial" charset="0"/>
        <a:ea typeface="+mn-ea"/>
        <a:cs typeface="+mn-cs"/>
      </a:defRPr>
    </a:lvl1pPr>
    <a:lvl2pPr marL="457200" algn="ctr" rtl="0" fontAlgn="base">
      <a:spcBef>
        <a:spcPct val="50000"/>
      </a:spcBef>
      <a:spcAft>
        <a:spcPct val="0"/>
      </a:spcAft>
      <a:defRPr sz="2400" b="1" kern="1200">
        <a:solidFill>
          <a:schemeClr val="accent2"/>
        </a:solidFill>
        <a:latin typeface="Arial" charset="0"/>
        <a:ea typeface="+mn-ea"/>
        <a:cs typeface="+mn-cs"/>
      </a:defRPr>
    </a:lvl2pPr>
    <a:lvl3pPr marL="914400" algn="ctr" rtl="0" fontAlgn="base">
      <a:spcBef>
        <a:spcPct val="50000"/>
      </a:spcBef>
      <a:spcAft>
        <a:spcPct val="0"/>
      </a:spcAft>
      <a:defRPr sz="2400" b="1" kern="1200">
        <a:solidFill>
          <a:schemeClr val="accent2"/>
        </a:solidFill>
        <a:latin typeface="Arial" charset="0"/>
        <a:ea typeface="+mn-ea"/>
        <a:cs typeface="+mn-cs"/>
      </a:defRPr>
    </a:lvl3pPr>
    <a:lvl4pPr marL="1371600" algn="ctr" rtl="0" fontAlgn="base">
      <a:spcBef>
        <a:spcPct val="50000"/>
      </a:spcBef>
      <a:spcAft>
        <a:spcPct val="0"/>
      </a:spcAft>
      <a:defRPr sz="2400" b="1" kern="1200">
        <a:solidFill>
          <a:schemeClr val="accent2"/>
        </a:solidFill>
        <a:latin typeface="Arial" charset="0"/>
        <a:ea typeface="+mn-ea"/>
        <a:cs typeface="+mn-cs"/>
      </a:defRPr>
    </a:lvl4pPr>
    <a:lvl5pPr marL="1828800" algn="ctr" rtl="0" fontAlgn="base">
      <a:spcBef>
        <a:spcPct val="50000"/>
      </a:spcBef>
      <a:spcAft>
        <a:spcPct val="0"/>
      </a:spcAft>
      <a:defRPr sz="2400" b="1" kern="1200">
        <a:solidFill>
          <a:schemeClr val="accent2"/>
        </a:solidFill>
        <a:latin typeface="Arial" charset="0"/>
        <a:ea typeface="+mn-ea"/>
        <a:cs typeface="+mn-cs"/>
      </a:defRPr>
    </a:lvl5pPr>
    <a:lvl6pPr marL="2286000" algn="l" defTabSz="457200" rtl="0" eaLnBrk="1" latinLnBrk="0" hangingPunct="1">
      <a:defRPr sz="2400" b="1" kern="1200">
        <a:solidFill>
          <a:schemeClr val="accent2"/>
        </a:solidFill>
        <a:latin typeface="Arial" charset="0"/>
        <a:ea typeface="+mn-ea"/>
        <a:cs typeface="+mn-cs"/>
      </a:defRPr>
    </a:lvl6pPr>
    <a:lvl7pPr marL="2743200" algn="l" defTabSz="457200" rtl="0" eaLnBrk="1" latinLnBrk="0" hangingPunct="1">
      <a:defRPr sz="2400" b="1" kern="1200">
        <a:solidFill>
          <a:schemeClr val="accent2"/>
        </a:solidFill>
        <a:latin typeface="Arial" charset="0"/>
        <a:ea typeface="+mn-ea"/>
        <a:cs typeface="+mn-cs"/>
      </a:defRPr>
    </a:lvl7pPr>
    <a:lvl8pPr marL="3200400" algn="l" defTabSz="457200" rtl="0" eaLnBrk="1" latinLnBrk="0" hangingPunct="1">
      <a:defRPr sz="2400" b="1" kern="1200">
        <a:solidFill>
          <a:schemeClr val="accent2"/>
        </a:solidFill>
        <a:latin typeface="Arial" charset="0"/>
        <a:ea typeface="+mn-ea"/>
        <a:cs typeface="+mn-cs"/>
      </a:defRPr>
    </a:lvl8pPr>
    <a:lvl9pPr marL="3657600" algn="l" defTabSz="457200" rtl="0" eaLnBrk="1" latinLnBrk="0" hangingPunct="1">
      <a:defRPr sz="2400" b="1" kern="1200">
        <a:solidFill>
          <a:schemeClr val="accent2"/>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DDDD"/>
    <a:srgbClr val="FF6600"/>
    <a:srgbClr val="0033CC"/>
    <a:srgbClr val="FF9900"/>
    <a:srgbClr val="FF0000"/>
    <a:srgbClr val="FFFF00"/>
    <a:srgbClr val="00CCFF"/>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29" autoAdjust="0"/>
    <p:restoredTop sz="98459" autoAdjust="0"/>
  </p:normalViewPr>
  <p:slideViewPr>
    <p:cSldViewPr snapToObjects="1">
      <p:cViewPr>
        <p:scale>
          <a:sx n="150" d="100"/>
          <a:sy n="150" d="100"/>
        </p:scale>
        <p:origin x="-80" y="-80"/>
      </p:cViewPr>
      <p:guideLst>
        <p:guide orient="horz" pos="2160"/>
        <p:guide pos="31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16" d="100"/>
          <a:sy n="116" d="100"/>
        </p:scale>
        <p:origin x="-3688" y="-120"/>
      </p:cViewPr>
      <p:guideLst>
        <p:guide orient="horz" pos="3071"/>
        <p:guide pos="2159"/>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0" y="0"/>
            <a:ext cx="2970213" cy="4873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spcBef>
                <a:spcPct val="0"/>
              </a:spcBef>
              <a:defRPr sz="1200" b="0">
                <a:solidFill>
                  <a:schemeClr val="tx1"/>
                </a:solidFill>
                <a:latin typeface="Times New Roman" pitchFamily="-105" charset="0"/>
              </a:defRPr>
            </a:lvl1pPr>
          </a:lstStyle>
          <a:p>
            <a:pPr>
              <a:defRPr/>
            </a:pPr>
            <a:endParaRPr lang="en-GB"/>
          </a:p>
        </p:txBody>
      </p:sp>
      <p:sp>
        <p:nvSpPr>
          <p:cNvPr id="34819" name="Rectangle 3"/>
          <p:cNvSpPr>
            <a:spLocks noGrp="1" noChangeArrowheads="1"/>
          </p:cNvSpPr>
          <p:nvPr>
            <p:ph type="dt" sz="quarter" idx="1"/>
          </p:nvPr>
        </p:nvSpPr>
        <p:spPr bwMode="auto">
          <a:xfrm>
            <a:off x="3884613" y="0"/>
            <a:ext cx="2970212" cy="4873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200" b="0">
                <a:solidFill>
                  <a:schemeClr val="tx1"/>
                </a:solidFill>
                <a:latin typeface="Times New Roman" pitchFamily="-105" charset="0"/>
              </a:defRPr>
            </a:lvl1pPr>
          </a:lstStyle>
          <a:p>
            <a:pPr>
              <a:defRPr/>
            </a:pPr>
            <a:endParaRPr lang="en-GB"/>
          </a:p>
        </p:txBody>
      </p:sp>
      <p:sp>
        <p:nvSpPr>
          <p:cNvPr id="34820" name="Rectangle 4"/>
          <p:cNvSpPr>
            <a:spLocks noGrp="1" noChangeArrowheads="1"/>
          </p:cNvSpPr>
          <p:nvPr>
            <p:ph type="ftr" sz="quarter" idx="2"/>
          </p:nvPr>
        </p:nvSpPr>
        <p:spPr bwMode="auto">
          <a:xfrm>
            <a:off x="0" y="9263063"/>
            <a:ext cx="2970213" cy="4873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spcBef>
                <a:spcPct val="0"/>
              </a:spcBef>
              <a:defRPr sz="1200" b="0">
                <a:solidFill>
                  <a:schemeClr val="tx1"/>
                </a:solidFill>
                <a:latin typeface="Times New Roman" pitchFamily="-105" charset="0"/>
              </a:defRPr>
            </a:lvl1pPr>
          </a:lstStyle>
          <a:p>
            <a:pPr>
              <a:defRPr/>
            </a:pPr>
            <a:r>
              <a:rPr lang="en-GB" dirty="0" smtClean="0"/>
              <a:t> </a:t>
            </a:r>
            <a:r>
              <a:rPr lang="en-US" dirty="0" smtClean="0"/>
              <a:t>Israel, 10-17 April 2010, Dynamical Processes in Space Plasmas</a:t>
            </a:r>
            <a:endParaRPr lang="en-US" dirty="0" smtClean="0">
              <a:latin typeface="Lucida Console" pitchFamily="-105" charset="0"/>
            </a:endParaRPr>
          </a:p>
          <a:p>
            <a:pPr>
              <a:defRPr/>
            </a:pPr>
            <a:endParaRPr lang="en-GB" dirty="0"/>
          </a:p>
        </p:txBody>
      </p:sp>
      <p:sp>
        <p:nvSpPr>
          <p:cNvPr id="34821" name="Rectangle 5"/>
          <p:cNvSpPr>
            <a:spLocks noGrp="1" noChangeArrowheads="1"/>
          </p:cNvSpPr>
          <p:nvPr>
            <p:ph type="sldNum" sz="quarter" idx="3"/>
          </p:nvPr>
        </p:nvSpPr>
        <p:spPr bwMode="auto">
          <a:xfrm>
            <a:off x="3884613" y="9263063"/>
            <a:ext cx="2970212" cy="4873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sz="1200" b="0">
                <a:solidFill>
                  <a:schemeClr val="tx1"/>
                </a:solidFill>
                <a:latin typeface="Times New Roman" pitchFamily="-105" charset="0"/>
              </a:defRPr>
            </a:lvl1pPr>
          </a:lstStyle>
          <a:p>
            <a:pPr>
              <a:defRPr/>
            </a:pPr>
            <a:fld id="{DE8F072F-A5DF-7F4C-8AF0-9D7A1486CCC4}" type="slidenum">
              <a:rPr lang="en-GB"/>
              <a:pPr>
                <a:defRPr/>
              </a:pPr>
              <a:t>‹#›</a:t>
            </a:fld>
            <a:endParaRPr lang="en-GB"/>
          </a:p>
        </p:txBody>
      </p:sp>
    </p:spTree>
    <p:extLst>
      <p:ext uri="{BB962C8B-B14F-4D97-AF65-F5344CB8AC3E}">
        <p14:creationId xmlns:p14="http://schemas.microsoft.com/office/powerpoint/2010/main" val="11985078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466" name="Rectangle 1026"/>
          <p:cNvSpPr>
            <a:spLocks noGrp="1" noChangeArrowheads="1"/>
          </p:cNvSpPr>
          <p:nvPr>
            <p:ph type="hdr" sz="quarter"/>
          </p:nvPr>
        </p:nvSpPr>
        <p:spPr bwMode="auto">
          <a:xfrm>
            <a:off x="0" y="0"/>
            <a:ext cx="2943225" cy="5254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spcBef>
                <a:spcPct val="0"/>
              </a:spcBef>
              <a:defRPr sz="1200" b="0">
                <a:solidFill>
                  <a:schemeClr val="tx1"/>
                </a:solidFill>
                <a:latin typeface="Times New Roman" pitchFamily="-105" charset="0"/>
              </a:defRPr>
            </a:lvl1pPr>
          </a:lstStyle>
          <a:p>
            <a:pPr>
              <a:defRPr/>
            </a:pPr>
            <a:endParaRPr lang="en-GB"/>
          </a:p>
        </p:txBody>
      </p:sp>
      <p:sp>
        <p:nvSpPr>
          <p:cNvPr id="62467" name="Rectangle 1027"/>
          <p:cNvSpPr>
            <a:spLocks noGrp="1" noChangeArrowheads="1"/>
          </p:cNvSpPr>
          <p:nvPr>
            <p:ph type="dt" idx="1"/>
          </p:nvPr>
        </p:nvSpPr>
        <p:spPr bwMode="auto">
          <a:xfrm>
            <a:off x="3873500" y="0"/>
            <a:ext cx="2943225" cy="5254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200" b="0">
                <a:solidFill>
                  <a:schemeClr val="tx1"/>
                </a:solidFill>
                <a:latin typeface="Times New Roman" pitchFamily="-105" charset="0"/>
              </a:defRPr>
            </a:lvl1pPr>
          </a:lstStyle>
          <a:p>
            <a:pPr>
              <a:defRPr/>
            </a:pPr>
            <a:endParaRPr lang="en-GB"/>
          </a:p>
        </p:txBody>
      </p:sp>
      <p:sp>
        <p:nvSpPr>
          <p:cNvPr id="16388" name="Rectangle 1028"/>
          <p:cNvSpPr>
            <a:spLocks noGrp="1" noRot="1" noChangeAspect="1" noChangeArrowheads="1" noTextEdit="1"/>
          </p:cNvSpPr>
          <p:nvPr>
            <p:ph type="sldImg" idx="2"/>
          </p:nvPr>
        </p:nvSpPr>
        <p:spPr bwMode="auto">
          <a:xfrm>
            <a:off x="792163" y="749300"/>
            <a:ext cx="5310187" cy="3676650"/>
          </a:xfrm>
          <a:prstGeom prst="rect">
            <a:avLst/>
          </a:prstGeom>
          <a:noFill/>
          <a:ln w="9525">
            <a:solidFill>
              <a:srgbClr val="000000"/>
            </a:solidFill>
            <a:miter lim="800000"/>
            <a:headEnd/>
            <a:tailEnd/>
          </a:ln>
        </p:spPr>
      </p:sp>
      <p:sp>
        <p:nvSpPr>
          <p:cNvPr id="62469" name="Rectangle 1029"/>
          <p:cNvSpPr>
            <a:spLocks noGrp="1" noChangeArrowheads="1"/>
          </p:cNvSpPr>
          <p:nvPr>
            <p:ph type="body" sz="quarter" idx="3"/>
          </p:nvPr>
        </p:nvSpPr>
        <p:spPr bwMode="auto">
          <a:xfrm>
            <a:off x="928688" y="4649788"/>
            <a:ext cx="5035550" cy="43513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2470" name="Rectangle 1030"/>
          <p:cNvSpPr>
            <a:spLocks noGrp="1" noChangeArrowheads="1"/>
          </p:cNvSpPr>
          <p:nvPr>
            <p:ph type="ftr" sz="quarter" idx="4"/>
          </p:nvPr>
        </p:nvSpPr>
        <p:spPr bwMode="auto">
          <a:xfrm>
            <a:off x="0" y="9224963"/>
            <a:ext cx="2943225" cy="5254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spcBef>
                <a:spcPct val="0"/>
              </a:spcBef>
              <a:defRPr sz="1200" b="0">
                <a:solidFill>
                  <a:schemeClr val="tx1"/>
                </a:solidFill>
                <a:latin typeface="Times New Roman" pitchFamily="-105" charset="0"/>
              </a:defRPr>
            </a:lvl1pPr>
          </a:lstStyle>
          <a:p>
            <a:pPr>
              <a:defRPr/>
            </a:pPr>
            <a:endParaRPr lang="en-GB"/>
          </a:p>
        </p:txBody>
      </p:sp>
      <p:sp>
        <p:nvSpPr>
          <p:cNvPr id="62471" name="Rectangle 1031"/>
          <p:cNvSpPr>
            <a:spLocks noGrp="1" noChangeArrowheads="1"/>
          </p:cNvSpPr>
          <p:nvPr>
            <p:ph type="sldNum" sz="quarter" idx="5"/>
          </p:nvPr>
        </p:nvSpPr>
        <p:spPr bwMode="auto">
          <a:xfrm>
            <a:off x="3283396" y="9224963"/>
            <a:ext cx="3533329" cy="5254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marR="0" indent="0" algn="r" defTabSz="914400" rtl="0" eaLnBrk="1" fontAlgn="base" latinLnBrk="0" hangingPunct="1">
              <a:lnSpc>
                <a:spcPct val="100000"/>
              </a:lnSpc>
              <a:spcBef>
                <a:spcPct val="0"/>
              </a:spcBef>
              <a:spcAft>
                <a:spcPct val="0"/>
              </a:spcAft>
              <a:buClrTx/>
              <a:buSzTx/>
              <a:buFontTx/>
              <a:buNone/>
              <a:tabLst/>
              <a:defRPr sz="1200" b="0">
                <a:solidFill>
                  <a:schemeClr val="tx1"/>
                </a:solidFill>
                <a:latin typeface="Times New Roman" pitchFamily="-105" charset="0"/>
              </a:defRPr>
            </a:lvl1pPr>
          </a:lstStyle>
          <a:p>
            <a:pPr>
              <a:defRPr/>
            </a:pPr>
            <a:endParaRPr lang="en-GB" dirty="0"/>
          </a:p>
        </p:txBody>
      </p:sp>
    </p:spTree>
    <p:extLst>
      <p:ext uri="{BB962C8B-B14F-4D97-AF65-F5344CB8AC3E}">
        <p14:creationId xmlns:p14="http://schemas.microsoft.com/office/powerpoint/2010/main" val="216074936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05"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pitchFamily="-105" charset="0"/>
        <a:ea typeface="ＭＳ Ｐゴシック" pitchFamily="-105"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05" charset="0"/>
        <a:ea typeface="ＭＳ Ｐゴシック" pitchFamily="-105"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05" charset="0"/>
        <a:ea typeface="ＭＳ Ｐゴシック" pitchFamily="-105"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05" charset="0"/>
        <a:ea typeface="ＭＳ Ｐゴシック" pitchFamily="-10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B49E619-63CC-124C-BD95-7AD1F6DB3C85}" type="slidenum">
              <a:rPr lang="en-GB" smtClean="0"/>
              <a:pPr>
                <a:defRPr/>
              </a:pPr>
              <a:t>1</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(12/12/15 07:57) -----</a:t>
            </a:r>
          </a:p>
          <a:p>
            <a:r>
              <a:rPr lang="en-US"/>
              <a:t>standard deviation</a:t>
            </a:r>
          </a:p>
          <a:p>
            <a:r>
              <a:rPr lang="en-US"/>
              <a:t>----- Meeting Notes (12/12/15 07:58) -----</a:t>
            </a:r>
          </a:p>
          <a:p>
            <a:r>
              <a:rPr lang="en-US"/>
              <a:t>In statistics, the standard deviation (SD, also represented by the Greek letter sigma σ or s) is a</a:t>
            </a:r>
          </a:p>
          <a:p>
            <a:r>
              <a:rPr lang="en-US"/>
              <a:t>measure that is used to quantify the amount of variation or dispersion of a set of data values.[1] A</a:t>
            </a:r>
          </a:p>
          <a:p>
            <a:r>
              <a:rPr lang="en-US"/>
              <a:t>standard deviation close to 0 indicates that the data points tend to be very close to the mean (also</a:t>
            </a:r>
          </a:p>
          <a:p>
            <a:r>
              <a:rPr lang="en-US"/>
              <a:t>called the expected value) of the set, while a high standard deviation indicates that the data points are</a:t>
            </a:r>
          </a:p>
          <a:p>
            <a:r>
              <a:rPr lang="en-US"/>
              <a:t>spread out over a wider range of values.</a:t>
            </a:r>
          </a:p>
        </p:txBody>
      </p:sp>
      <p:sp>
        <p:nvSpPr>
          <p:cNvPr id="4" name="Slide Number Placeholder 3"/>
          <p:cNvSpPr>
            <a:spLocks noGrp="1"/>
          </p:cNvSpPr>
          <p:nvPr>
            <p:ph type="sldNum" sz="quarter" idx="10"/>
          </p:nvPr>
        </p:nvSpPr>
        <p:spPr/>
        <p:txBody>
          <a:bodyPr/>
          <a:lstStyle/>
          <a:p>
            <a:pPr>
              <a:defRPr/>
            </a:pPr>
            <a:endParaRPr lang="en-GB" dirty="0"/>
          </a:p>
        </p:txBody>
      </p:sp>
    </p:spTree>
    <p:extLst>
      <p:ext uri="{BB962C8B-B14F-4D97-AF65-F5344CB8AC3E}">
        <p14:creationId xmlns:p14="http://schemas.microsoft.com/office/powerpoint/2010/main" val="1234078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(12/12/15 07:57) -----</a:t>
            </a:r>
          </a:p>
          <a:p>
            <a:r>
              <a:rPr lang="en-US"/>
              <a:t>standard deviation</a:t>
            </a:r>
          </a:p>
        </p:txBody>
      </p:sp>
      <p:sp>
        <p:nvSpPr>
          <p:cNvPr id="4" name="Slide Number Placeholder 3"/>
          <p:cNvSpPr>
            <a:spLocks noGrp="1"/>
          </p:cNvSpPr>
          <p:nvPr>
            <p:ph type="sldNum" sz="quarter" idx="10"/>
          </p:nvPr>
        </p:nvSpPr>
        <p:spPr/>
        <p:txBody>
          <a:bodyPr/>
          <a:lstStyle/>
          <a:p>
            <a:pPr>
              <a:defRPr/>
            </a:pPr>
            <a:endParaRPr lang="en-GB" dirty="0"/>
          </a:p>
        </p:txBody>
      </p:sp>
    </p:spTree>
    <p:extLst>
      <p:ext uri="{BB962C8B-B14F-4D97-AF65-F5344CB8AC3E}">
        <p14:creationId xmlns:p14="http://schemas.microsoft.com/office/powerpoint/2010/main" val="1650217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endParaRPr lang="en-GB" dirty="0"/>
          </a:p>
        </p:txBody>
      </p:sp>
    </p:spTree>
    <p:extLst>
      <p:ext uri="{BB962C8B-B14F-4D97-AF65-F5344CB8AC3E}">
        <p14:creationId xmlns:p14="http://schemas.microsoft.com/office/powerpoint/2010/main" val="1138288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5"/>
            <a:ext cx="8420100" cy="1470025"/>
          </a:xfrm>
          <a:prstGeom prst="rect">
            <a:avLst/>
          </a:prstGeom>
        </p:spPr>
        <p:txBody>
          <a:bodyPr vert="horz"/>
          <a:lstStyle/>
          <a:p>
            <a:r>
              <a:rPr lang="en-GB" smtClean="0"/>
              <a:t>Click to edit Master title style</a:t>
            </a:r>
            <a:endParaRPr lang="en-US"/>
          </a:p>
        </p:txBody>
      </p:sp>
      <p:sp>
        <p:nvSpPr>
          <p:cNvPr id="3" name="Subtitle 2"/>
          <p:cNvSpPr>
            <a:spLocks noGrp="1"/>
          </p:cNvSpPr>
          <p:nvPr>
            <p:ph type="subTitle" idx="1"/>
          </p:nvPr>
        </p:nvSpPr>
        <p:spPr>
          <a:xfrm>
            <a:off x="1485900" y="3886200"/>
            <a:ext cx="69342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smtClean="0"/>
              <a:t>Click to edit Master subtitle style</a:t>
            </a: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5A47283E-8043-914C-9509-1A236DA8284F}"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a:prstGeom prst="rect">
            <a:avLst/>
          </a:prstGeom>
        </p:spPr>
        <p:txBody>
          <a:bodyPr vert="horz"/>
          <a:lstStyle/>
          <a:p>
            <a:r>
              <a:rPr lang="en-GB" smtClean="0"/>
              <a:t>Click to edit Master title style</a:t>
            </a:r>
            <a:endParaRPr lang="en-US"/>
          </a:p>
        </p:txBody>
      </p:sp>
      <p:sp>
        <p:nvSpPr>
          <p:cNvPr id="3" name="Vertical Text Placeholder 2"/>
          <p:cNvSpPr>
            <a:spLocks noGrp="1"/>
          </p:cNvSpPr>
          <p:nvPr>
            <p:ph type="body" orient="vert" idx="1"/>
          </p:nvPr>
        </p:nvSpPr>
        <p:spPr>
          <a:xfrm>
            <a:off x="495300" y="1600200"/>
            <a:ext cx="8915400" cy="4525963"/>
          </a:xfrm>
          <a:prstGeom prst="rect">
            <a:avLst/>
          </a:prstGeo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Rectangle 1028"/>
          <p:cNvSpPr>
            <a:spLocks noGrp="1" noChangeArrowheads="1"/>
          </p:cNvSpPr>
          <p:nvPr>
            <p:ph type="dt" sz="half" idx="10"/>
          </p:nvPr>
        </p:nvSpPr>
        <p:spPr>
          <a:xfrm>
            <a:off x="0" y="6553200"/>
            <a:ext cx="5708650" cy="381000"/>
          </a:xfrm>
          <a:prstGeom prst="rect">
            <a:avLst/>
          </a:prstGeom>
          <a:ln/>
        </p:spPr>
        <p:txBody>
          <a:bodyPr/>
          <a:lstStyle>
            <a:lvl1pPr>
              <a:defRPr/>
            </a:lvl1pPr>
          </a:lstStyle>
          <a:p>
            <a:pPr>
              <a:defRPr/>
            </a:pPr>
            <a:r>
              <a:rPr lang="en-GB" smtClean="0"/>
              <a:t>St Andrews University, 9-11 June 2010, BUKS Meeting</a:t>
            </a:r>
            <a:endParaRPr lang="en-US" sz="1400">
              <a:latin typeface="Lucida Console" pitchFamily="-105" charset="0"/>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BB3472B-59E6-F74F-AEF4-55CF29A8133B}"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274638"/>
            <a:ext cx="2228850" cy="5851525"/>
          </a:xfrm>
          <a:prstGeom prst="rect">
            <a:avLst/>
          </a:prstGeo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95300" y="274638"/>
            <a:ext cx="6534150" cy="5851525"/>
          </a:xfrm>
          <a:prstGeom prst="rect">
            <a:avLst/>
          </a:prstGeo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Rectangle 1028"/>
          <p:cNvSpPr>
            <a:spLocks noGrp="1" noChangeArrowheads="1"/>
          </p:cNvSpPr>
          <p:nvPr>
            <p:ph type="dt" sz="half" idx="10"/>
          </p:nvPr>
        </p:nvSpPr>
        <p:spPr>
          <a:xfrm>
            <a:off x="0" y="6553200"/>
            <a:ext cx="5708650" cy="381000"/>
          </a:xfrm>
          <a:prstGeom prst="rect">
            <a:avLst/>
          </a:prstGeom>
          <a:ln/>
        </p:spPr>
        <p:txBody>
          <a:bodyPr/>
          <a:lstStyle>
            <a:lvl1pPr>
              <a:defRPr/>
            </a:lvl1pPr>
          </a:lstStyle>
          <a:p>
            <a:pPr>
              <a:defRPr/>
            </a:pPr>
            <a:r>
              <a:rPr lang="en-GB" smtClean="0"/>
              <a:t>St Andrews University, 9-11 June 2010, BUKS Meeting</a:t>
            </a:r>
            <a:endParaRPr lang="en-US" sz="1400">
              <a:latin typeface="Lucida Console" pitchFamily="-105" charset="0"/>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485D2D61-A6A7-0A43-B1F6-D9E442CD2916}"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95300" y="274638"/>
            <a:ext cx="8915400" cy="5851525"/>
          </a:xfrm>
          <a:prstGeom prst="rect">
            <a:avLst/>
          </a:prstGeom>
        </p:spPr>
        <p:txBody>
          <a:bodyPr vert="horz"/>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3" name="Rectangle 1028"/>
          <p:cNvSpPr>
            <a:spLocks noGrp="1" noChangeArrowheads="1"/>
          </p:cNvSpPr>
          <p:nvPr>
            <p:ph type="dt" sz="half" idx="10"/>
          </p:nvPr>
        </p:nvSpPr>
        <p:spPr>
          <a:xfrm>
            <a:off x="0" y="6553200"/>
            <a:ext cx="5708650" cy="381000"/>
          </a:xfrm>
          <a:prstGeom prst="rect">
            <a:avLst/>
          </a:prstGeom>
          <a:ln/>
        </p:spPr>
        <p:txBody>
          <a:bodyPr/>
          <a:lstStyle>
            <a:lvl1pPr>
              <a:defRPr/>
            </a:lvl1pPr>
          </a:lstStyle>
          <a:p>
            <a:pPr>
              <a:defRPr/>
            </a:pPr>
            <a:r>
              <a:rPr lang="en-GB" smtClean="0"/>
              <a:t>St Andrews University, 9-11 June 2010, BUKS Meeting</a:t>
            </a:r>
            <a:endParaRPr lang="en-US" sz="1400">
              <a:latin typeface="Lucida Console" pitchFamily="-105" charset="0"/>
            </a:endParaRPr>
          </a:p>
        </p:txBody>
      </p:sp>
      <p:sp>
        <p:nvSpPr>
          <p:cNvPr id="4" name="Rectangle 1030"/>
          <p:cNvSpPr>
            <a:spLocks noGrp="1" noChangeArrowheads="1"/>
          </p:cNvSpPr>
          <p:nvPr>
            <p:ph type="sldNum" sz="quarter" idx="11"/>
          </p:nvPr>
        </p:nvSpPr>
        <p:spPr>
          <a:ln/>
        </p:spPr>
        <p:txBody>
          <a:bodyPr/>
          <a:lstStyle>
            <a:lvl1pPr>
              <a:defRPr/>
            </a:lvl1pPr>
          </a:lstStyle>
          <a:p>
            <a:pPr>
              <a:defRPr/>
            </a:pPr>
            <a:fld id="{D2419CAD-206B-4E48-8ADA-EF3B49002534}"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and Content">
    <p:spTree>
      <p:nvGrpSpPr>
        <p:cNvPr id="1" name=""/>
        <p:cNvGrpSpPr/>
        <p:nvPr/>
      </p:nvGrpSpPr>
      <p:grpSpPr>
        <a:xfrm>
          <a:off x="0" y="0"/>
          <a:ext cx="0" cy="0"/>
          <a:chOff x="0" y="0"/>
          <a:chExt cx="0" cy="0"/>
        </a:xfrm>
      </p:grpSpPr>
      <p:sp>
        <p:nvSpPr>
          <p:cNvPr id="5" name="Rectangle 1028"/>
          <p:cNvSpPr>
            <a:spLocks noGrp="1" noChangeArrowheads="1"/>
          </p:cNvSpPr>
          <p:nvPr>
            <p:ph type="dt" sz="half" idx="10"/>
          </p:nvPr>
        </p:nvSpPr>
        <p:spPr>
          <a:xfrm>
            <a:off x="0" y="6553200"/>
            <a:ext cx="5708650" cy="381000"/>
          </a:xfrm>
          <a:prstGeom prst="rect">
            <a:avLst/>
          </a:prstGeom>
          <a:ln/>
        </p:spPr>
        <p:txBody>
          <a:bodyPr/>
          <a:lstStyle>
            <a:lvl1pPr>
              <a:defRPr/>
            </a:lvl1pPr>
          </a:lstStyle>
          <a:p>
            <a:pPr>
              <a:defRPr/>
            </a:pPr>
            <a:r>
              <a:rPr lang="en-US" dirty="0" smtClean="0"/>
              <a:t>Indian institute of astrophysics, 27 September 2010</a:t>
            </a:r>
            <a:endParaRPr lang="en-US" dirty="0">
              <a:latin typeface="Lucida Console" pitchFamily="-105" charset="0"/>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4E93E80E-8CF4-5D42-ABD8-FCAEB3ECB418}" type="slidenum">
              <a:rPr lang="en-US"/>
              <a:pPr>
                <a:defRPr/>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a:prstGeom prst="rect">
            <a:avLst/>
          </a:prstGeom>
        </p:spPr>
        <p:txBody>
          <a:bodyPr vert="horz"/>
          <a:lstStyle/>
          <a:p>
            <a:r>
              <a:rPr lang="en-GB" smtClean="0"/>
              <a:t>Click to edit Master title style</a:t>
            </a:r>
            <a:endParaRPr lang="en-US"/>
          </a:p>
        </p:txBody>
      </p:sp>
      <p:sp>
        <p:nvSpPr>
          <p:cNvPr id="3" name="Content Placeholder 2"/>
          <p:cNvSpPr>
            <a:spLocks noGrp="1"/>
          </p:cNvSpPr>
          <p:nvPr>
            <p:ph idx="1"/>
          </p:nvPr>
        </p:nvSpPr>
        <p:spPr>
          <a:xfrm>
            <a:off x="495300" y="1600200"/>
            <a:ext cx="8915400" cy="4525963"/>
          </a:xfrm>
          <a:prstGeom prst="rect">
            <a:avLst/>
          </a:prstGeom>
        </p:spPr>
        <p:txBody>
          <a:bodyPr vert="horz"/>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Rectangle 1028"/>
          <p:cNvSpPr>
            <a:spLocks noGrp="1" noChangeArrowheads="1"/>
          </p:cNvSpPr>
          <p:nvPr>
            <p:ph type="dt" sz="half" idx="10"/>
          </p:nvPr>
        </p:nvSpPr>
        <p:spPr>
          <a:xfrm>
            <a:off x="0" y="6553200"/>
            <a:ext cx="5708650" cy="381000"/>
          </a:xfrm>
          <a:prstGeom prst="rect">
            <a:avLst/>
          </a:prstGeom>
          <a:ln/>
        </p:spPr>
        <p:txBody>
          <a:bodyPr/>
          <a:lstStyle>
            <a:lvl1pPr>
              <a:defRPr/>
            </a:lvl1pPr>
          </a:lstStyle>
          <a:p>
            <a:pPr>
              <a:defRPr/>
            </a:pPr>
            <a:r>
              <a:rPr lang="en-GB" smtClean="0"/>
              <a:t>St Andrews University, 9-11 June 2010, BUKS Meeting</a:t>
            </a:r>
            <a:endParaRPr lang="en-US" sz="1400">
              <a:latin typeface="Lucida Console" pitchFamily="-105" charset="0"/>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FADDDC5F-71B2-8246-B9FE-B6EF653F9F81}"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406900"/>
            <a:ext cx="8420100" cy="1362075"/>
          </a:xfrm>
          <a:prstGeom prst="rect">
            <a:avLst/>
          </a:prstGeom>
        </p:spPr>
        <p:txBody>
          <a:bodyPr vert="horz"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82638" y="2906713"/>
            <a:ext cx="84201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smtClean="0"/>
              <a:t>Click to edit Master text styles</a:t>
            </a:r>
          </a:p>
        </p:txBody>
      </p:sp>
      <p:sp>
        <p:nvSpPr>
          <p:cNvPr id="5" name="Rectangle 1030"/>
          <p:cNvSpPr>
            <a:spLocks noGrp="1" noChangeArrowheads="1"/>
          </p:cNvSpPr>
          <p:nvPr>
            <p:ph type="sldNum" sz="quarter" idx="11"/>
          </p:nvPr>
        </p:nvSpPr>
        <p:spPr>
          <a:ln/>
        </p:spPr>
        <p:txBody>
          <a:bodyPr/>
          <a:lstStyle>
            <a:lvl1pPr>
              <a:defRPr/>
            </a:lvl1pPr>
          </a:lstStyle>
          <a:p>
            <a:pPr>
              <a:defRPr/>
            </a:pPr>
            <a:fld id="{C5DF1B88-28F6-424E-B455-9B54FF8F53E6}"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a:prstGeom prst="rect">
            <a:avLst/>
          </a:prstGeom>
        </p:spPr>
        <p:txBody>
          <a:bodyPr vert="horz"/>
          <a:lstStyle/>
          <a:p>
            <a:r>
              <a:rPr lang="en-GB" smtClean="0"/>
              <a:t>Click to edit Master title style</a:t>
            </a:r>
            <a:endParaRPr lang="en-US"/>
          </a:p>
        </p:txBody>
      </p:sp>
      <p:sp>
        <p:nvSpPr>
          <p:cNvPr id="3" name="Content Placeholder 2"/>
          <p:cNvSpPr>
            <a:spLocks noGrp="1"/>
          </p:cNvSpPr>
          <p:nvPr>
            <p:ph sz="half" idx="1"/>
          </p:nvPr>
        </p:nvSpPr>
        <p:spPr>
          <a:xfrm>
            <a:off x="495300" y="1600200"/>
            <a:ext cx="43815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5029200" y="1600200"/>
            <a:ext cx="43815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Rectangle 1028"/>
          <p:cNvSpPr>
            <a:spLocks noGrp="1" noChangeArrowheads="1"/>
          </p:cNvSpPr>
          <p:nvPr>
            <p:ph type="dt" sz="half" idx="10"/>
          </p:nvPr>
        </p:nvSpPr>
        <p:spPr>
          <a:xfrm>
            <a:off x="0" y="6553200"/>
            <a:ext cx="5708650" cy="381000"/>
          </a:xfrm>
          <a:prstGeom prst="rect">
            <a:avLst/>
          </a:prstGeom>
          <a:ln/>
        </p:spPr>
        <p:txBody>
          <a:bodyPr/>
          <a:lstStyle>
            <a:lvl1pPr>
              <a:defRPr/>
            </a:lvl1pPr>
          </a:lstStyle>
          <a:p>
            <a:pPr>
              <a:defRPr/>
            </a:pPr>
            <a:r>
              <a:rPr lang="en-GB" smtClean="0"/>
              <a:t>St Andrews University, 9-11 June 2010, BUKS Meeting</a:t>
            </a:r>
            <a:endParaRPr lang="en-US" sz="1400">
              <a:latin typeface="Lucida Console" pitchFamily="-105" charset="0"/>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CD70E396-DEAF-6B47-B142-0B65076CE971}"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a:prstGeom prst="rect">
            <a:avLst/>
          </a:prstGeom>
        </p:spPr>
        <p:txBody>
          <a:bodyPr vert="horz"/>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95300" y="1535113"/>
            <a:ext cx="437673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95300" y="2174875"/>
            <a:ext cx="437673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5032375" y="1535113"/>
            <a:ext cx="437832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5032375" y="2174875"/>
            <a:ext cx="437832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Rectangle 1028"/>
          <p:cNvSpPr>
            <a:spLocks noGrp="1" noChangeArrowheads="1"/>
          </p:cNvSpPr>
          <p:nvPr>
            <p:ph type="dt" sz="half" idx="10"/>
          </p:nvPr>
        </p:nvSpPr>
        <p:spPr>
          <a:xfrm>
            <a:off x="0" y="6553200"/>
            <a:ext cx="5708650" cy="381000"/>
          </a:xfrm>
          <a:prstGeom prst="rect">
            <a:avLst/>
          </a:prstGeom>
          <a:ln/>
        </p:spPr>
        <p:txBody>
          <a:bodyPr/>
          <a:lstStyle>
            <a:lvl1pPr>
              <a:defRPr/>
            </a:lvl1pPr>
          </a:lstStyle>
          <a:p>
            <a:pPr>
              <a:defRPr/>
            </a:pPr>
            <a:r>
              <a:rPr lang="en-GB" smtClean="0"/>
              <a:t>St Andrews University, 9-11 June 2010, BUKS Meeting</a:t>
            </a:r>
            <a:endParaRPr lang="en-US" sz="1400">
              <a:latin typeface="Lucida Console" pitchFamily="-105" charset="0"/>
            </a:endParaRPr>
          </a:p>
        </p:txBody>
      </p:sp>
      <p:sp>
        <p:nvSpPr>
          <p:cNvPr id="8" name="Rectangle 1030"/>
          <p:cNvSpPr>
            <a:spLocks noGrp="1" noChangeArrowheads="1"/>
          </p:cNvSpPr>
          <p:nvPr>
            <p:ph type="sldNum" sz="quarter" idx="11"/>
          </p:nvPr>
        </p:nvSpPr>
        <p:spPr>
          <a:ln/>
        </p:spPr>
        <p:txBody>
          <a:bodyPr/>
          <a:lstStyle>
            <a:lvl1pPr>
              <a:defRPr/>
            </a:lvl1pPr>
          </a:lstStyle>
          <a:p>
            <a:pPr>
              <a:defRPr/>
            </a:pPr>
            <a:fld id="{E1E76B6F-9E2F-2C41-9C30-F868D64304BE}"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a:prstGeom prst="rect">
            <a:avLst/>
          </a:prstGeom>
        </p:spPr>
        <p:txBody>
          <a:bodyPr vert="horz"/>
          <a:lstStyle/>
          <a:p>
            <a:r>
              <a:rPr lang="en-GB" smtClean="0"/>
              <a:t>Click to edit Master title style</a:t>
            </a:r>
            <a:endParaRPr lang="en-US"/>
          </a:p>
        </p:txBody>
      </p:sp>
      <p:sp>
        <p:nvSpPr>
          <p:cNvPr id="3" name="Rectangle 1028"/>
          <p:cNvSpPr>
            <a:spLocks noGrp="1" noChangeArrowheads="1"/>
          </p:cNvSpPr>
          <p:nvPr>
            <p:ph type="dt" sz="half" idx="10"/>
          </p:nvPr>
        </p:nvSpPr>
        <p:spPr>
          <a:xfrm>
            <a:off x="0" y="6553200"/>
            <a:ext cx="5708650" cy="381000"/>
          </a:xfrm>
          <a:prstGeom prst="rect">
            <a:avLst/>
          </a:prstGeom>
          <a:ln/>
        </p:spPr>
        <p:txBody>
          <a:bodyPr/>
          <a:lstStyle>
            <a:lvl1pPr>
              <a:defRPr/>
            </a:lvl1pPr>
          </a:lstStyle>
          <a:p>
            <a:pPr>
              <a:defRPr/>
            </a:pPr>
            <a:r>
              <a:rPr lang="en-GB" smtClean="0"/>
              <a:t>St Andrews University, 9-11 June 2010, BUKS Meeting</a:t>
            </a:r>
            <a:endParaRPr lang="en-US" sz="1400">
              <a:latin typeface="Lucida Console" pitchFamily="-105" charset="0"/>
            </a:endParaRPr>
          </a:p>
        </p:txBody>
      </p:sp>
      <p:sp>
        <p:nvSpPr>
          <p:cNvPr id="4" name="Rectangle 1030"/>
          <p:cNvSpPr>
            <a:spLocks noGrp="1" noChangeArrowheads="1"/>
          </p:cNvSpPr>
          <p:nvPr>
            <p:ph type="sldNum" sz="quarter" idx="11"/>
          </p:nvPr>
        </p:nvSpPr>
        <p:spPr>
          <a:ln/>
        </p:spPr>
        <p:txBody>
          <a:bodyPr/>
          <a:lstStyle>
            <a:lvl1pPr>
              <a:defRPr/>
            </a:lvl1pPr>
          </a:lstStyle>
          <a:p>
            <a:pPr>
              <a:defRPr/>
            </a:pPr>
            <a:fld id="{55E4B1D9-1A3C-CE49-AAFA-B80C60AD75A6}"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8"/>
          <p:cNvSpPr>
            <a:spLocks noGrp="1" noChangeArrowheads="1"/>
          </p:cNvSpPr>
          <p:nvPr>
            <p:ph type="dt" sz="half" idx="10"/>
          </p:nvPr>
        </p:nvSpPr>
        <p:spPr>
          <a:xfrm>
            <a:off x="0" y="6553200"/>
            <a:ext cx="5708650" cy="381000"/>
          </a:xfrm>
          <a:prstGeom prst="rect">
            <a:avLst/>
          </a:prstGeom>
          <a:ln/>
        </p:spPr>
        <p:txBody>
          <a:bodyPr/>
          <a:lstStyle>
            <a:lvl1pPr>
              <a:defRPr/>
            </a:lvl1pPr>
          </a:lstStyle>
          <a:p>
            <a:pPr>
              <a:defRPr/>
            </a:pPr>
            <a:r>
              <a:rPr lang="en-GB" smtClean="0"/>
              <a:t>St Andrews University, 9-11 June 2010, BUKS Meeting</a:t>
            </a:r>
            <a:endParaRPr lang="en-US" sz="1400">
              <a:latin typeface="Lucida Console" pitchFamily="-105" charset="0"/>
            </a:endParaRPr>
          </a:p>
        </p:txBody>
      </p:sp>
      <p:sp>
        <p:nvSpPr>
          <p:cNvPr id="3" name="Rectangle 1030"/>
          <p:cNvSpPr>
            <a:spLocks noGrp="1" noChangeArrowheads="1"/>
          </p:cNvSpPr>
          <p:nvPr>
            <p:ph type="sldNum" sz="quarter" idx="11"/>
          </p:nvPr>
        </p:nvSpPr>
        <p:spPr>
          <a:ln/>
        </p:spPr>
        <p:txBody>
          <a:bodyPr/>
          <a:lstStyle>
            <a:lvl1pPr>
              <a:defRPr/>
            </a:lvl1pPr>
          </a:lstStyle>
          <a:p>
            <a:pPr>
              <a:defRPr/>
            </a:pPr>
            <a:fld id="{4F723C90-9907-524C-B000-D730531D2E38}"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138" cy="1162050"/>
          </a:xfrm>
          <a:prstGeom prst="rect">
            <a:avLst/>
          </a:prstGeom>
        </p:spPr>
        <p:txBody>
          <a:bodyPr vert="horz"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873500" y="273050"/>
            <a:ext cx="553720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95300" y="1435100"/>
            <a:ext cx="3259138"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Rectangle 1028"/>
          <p:cNvSpPr>
            <a:spLocks noGrp="1" noChangeArrowheads="1"/>
          </p:cNvSpPr>
          <p:nvPr>
            <p:ph type="dt" sz="half" idx="10"/>
          </p:nvPr>
        </p:nvSpPr>
        <p:spPr>
          <a:xfrm>
            <a:off x="0" y="6553200"/>
            <a:ext cx="5708650" cy="381000"/>
          </a:xfrm>
          <a:prstGeom prst="rect">
            <a:avLst/>
          </a:prstGeom>
          <a:ln/>
        </p:spPr>
        <p:txBody>
          <a:bodyPr/>
          <a:lstStyle>
            <a:lvl1pPr>
              <a:defRPr/>
            </a:lvl1pPr>
          </a:lstStyle>
          <a:p>
            <a:pPr>
              <a:defRPr/>
            </a:pPr>
            <a:r>
              <a:rPr lang="en-GB" smtClean="0"/>
              <a:t>St Andrews University, 9-11 June 2010, BUKS Meeting</a:t>
            </a:r>
            <a:endParaRPr lang="en-US" sz="1400">
              <a:latin typeface="Lucida Console" pitchFamily="-105" charset="0"/>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DCEFD2CE-F979-FC49-9890-24349B098B39}"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4800600"/>
            <a:ext cx="5943600" cy="566738"/>
          </a:xfrm>
          <a:prstGeom prst="rect">
            <a:avLst/>
          </a:prstGeom>
        </p:spPr>
        <p:txBody>
          <a:bodyPr vert="horz"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941513" y="612775"/>
            <a:ext cx="59436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941513" y="5367338"/>
            <a:ext cx="59436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Rectangle 1028"/>
          <p:cNvSpPr>
            <a:spLocks noGrp="1" noChangeArrowheads="1"/>
          </p:cNvSpPr>
          <p:nvPr>
            <p:ph type="dt" sz="half" idx="10"/>
          </p:nvPr>
        </p:nvSpPr>
        <p:spPr>
          <a:xfrm>
            <a:off x="0" y="6553200"/>
            <a:ext cx="5708650" cy="381000"/>
          </a:xfrm>
          <a:prstGeom prst="rect">
            <a:avLst/>
          </a:prstGeom>
          <a:ln/>
        </p:spPr>
        <p:txBody>
          <a:bodyPr/>
          <a:lstStyle>
            <a:lvl1pPr>
              <a:defRPr/>
            </a:lvl1pPr>
          </a:lstStyle>
          <a:p>
            <a:pPr>
              <a:defRPr/>
            </a:pPr>
            <a:r>
              <a:rPr lang="en-GB" smtClean="0"/>
              <a:t>St Andrews University, 9-11 June 2010, BUKS Meeting</a:t>
            </a:r>
            <a:endParaRPr lang="en-US" sz="1400">
              <a:latin typeface="Lucida Console" pitchFamily="-105" charset="0"/>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2727D83E-746B-B647-BE9D-DD38F4DA692A}"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 Id="rId16" Type="http://schemas.openxmlformats.org/officeDocument/2006/relationships/image" Target="../media/image2.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1862" name="Rectangle 1030"/>
          <p:cNvSpPr>
            <a:spLocks noGrp="1" noChangeArrowheads="1"/>
          </p:cNvSpPr>
          <p:nvPr>
            <p:ph type="sldNum" sz="quarter" idx="4"/>
          </p:nvPr>
        </p:nvSpPr>
        <p:spPr bwMode="auto">
          <a:xfrm>
            <a:off x="5745088" y="6597650"/>
            <a:ext cx="3895800" cy="2603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200" b="0">
                <a:solidFill>
                  <a:schemeClr val="tx1"/>
                </a:solidFill>
                <a:latin typeface="+mj-lt"/>
              </a:defRPr>
            </a:lvl1pPr>
          </a:lstStyle>
          <a:p>
            <a:pPr>
              <a:defRPr/>
            </a:pPr>
            <a:r>
              <a:rPr lang="en-US" dirty="0" smtClean="0"/>
              <a:t>http://v-</a:t>
            </a:r>
            <a:r>
              <a:rPr lang="en-US" dirty="0" err="1" smtClean="0"/>
              <a:t>fedun.staff.shef.ac.uk</a:t>
            </a:r>
            <a:r>
              <a:rPr lang="en-US" dirty="0" smtClean="0"/>
              <a:t>/VF/</a:t>
            </a:r>
            <a:r>
              <a:rPr lang="en-US" dirty="0" err="1" smtClean="0"/>
              <a:t>aboutme.html</a:t>
            </a:r>
            <a:endParaRPr lang="en-US" dirty="0"/>
          </a:p>
        </p:txBody>
      </p:sp>
      <p:grpSp>
        <p:nvGrpSpPr>
          <p:cNvPr id="1028" name="Group 1031"/>
          <p:cNvGrpSpPr>
            <a:grpSpLocks/>
          </p:cNvGrpSpPr>
          <p:nvPr/>
        </p:nvGrpSpPr>
        <p:grpSpPr bwMode="auto">
          <a:xfrm>
            <a:off x="82550" y="101617"/>
            <a:ext cx="9694863" cy="6423008"/>
            <a:chOff x="144" y="144"/>
            <a:chExt cx="5808" cy="3734"/>
          </a:xfrm>
        </p:grpSpPr>
        <p:sp>
          <p:nvSpPr>
            <p:cNvPr id="121864" name="AutoShape 1032"/>
            <p:cNvSpPr>
              <a:spLocks noChangeArrowheads="1"/>
            </p:cNvSpPr>
            <p:nvPr/>
          </p:nvSpPr>
          <p:spPr bwMode="auto">
            <a:xfrm>
              <a:off x="192" y="192"/>
              <a:ext cx="5760" cy="3686"/>
            </a:xfrm>
            <a:prstGeom prst="flowChartAlternateProcess">
              <a:avLst/>
            </a:prstGeom>
            <a:solidFill>
              <a:schemeClr val="bg1"/>
            </a:solidFill>
            <a:ln w="25400">
              <a:solidFill>
                <a:srgbClr val="333399"/>
              </a:solidFill>
              <a:miter lim="800000"/>
              <a:headEnd/>
              <a:tailEnd/>
            </a:ln>
          </p:spPr>
          <p:txBody>
            <a:bodyPr>
              <a:prstTxWarp prst="textNoShape">
                <a:avLst/>
              </a:prstTxWarp>
            </a:bodyPr>
            <a:lstStyle/>
            <a:p>
              <a:pPr>
                <a:defRPr/>
              </a:pPr>
              <a:endParaRPr lang="en-US" dirty="0">
                <a:latin typeface="Arial" pitchFamily="-105" charset="0"/>
              </a:endParaRPr>
            </a:p>
          </p:txBody>
        </p:sp>
        <p:pic>
          <p:nvPicPr>
            <p:cNvPr id="1030" name="Picture 1033" descr="SHLDSZ3C"/>
            <p:cNvPicPr>
              <a:picLocks noChangeAspect="1" noChangeArrowheads="1"/>
            </p:cNvPicPr>
            <p:nvPr/>
          </p:nvPicPr>
          <p:blipFill>
            <a:blip r:embed="rId15"/>
            <a:srcRect/>
            <a:stretch>
              <a:fillRect/>
            </a:stretch>
          </p:blipFill>
          <p:spPr bwMode="auto">
            <a:xfrm>
              <a:off x="144" y="144"/>
              <a:ext cx="534" cy="624"/>
            </a:xfrm>
            <a:prstGeom prst="rect">
              <a:avLst/>
            </a:prstGeom>
            <a:noFill/>
            <a:ln w="9525">
              <a:noFill/>
              <a:miter lim="800000"/>
              <a:headEnd/>
              <a:tailEnd/>
            </a:ln>
          </p:spPr>
        </p:pic>
      </p:grpSp>
      <p:sp>
        <p:nvSpPr>
          <p:cNvPr id="7" name="Rectangle 6"/>
          <p:cNvSpPr/>
          <p:nvPr userDrawn="1"/>
        </p:nvSpPr>
        <p:spPr bwMode="auto">
          <a:xfrm>
            <a:off x="8409384" y="72846"/>
            <a:ext cx="1448317" cy="9798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400" b="1" i="0" u="none" strike="noStrike" cap="none" normalizeH="0" baseline="0">
              <a:ln>
                <a:noFill/>
              </a:ln>
              <a:solidFill>
                <a:schemeClr val="accent2"/>
              </a:solidFill>
              <a:effectLst/>
              <a:latin typeface="Arial" pitchFamily="-105" charset="0"/>
            </a:endParaRPr>
          </a:p>
        </p:txBody>
      </p:sp>
      <p:pic>
        <p:nvPicPr>
          <p:cNvPr id="6" name="Picture 5" descr="logo_SSG_Final.eps"/>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8413384" y="15696"/>
            <a:ext cx="3163031" cy="3728682"/>
          </a:xfrm>
          <a:prstGeom prst="rect">
            <a:avLst/>
          </a:prstGeom>
        </p:spPr>
      </p:pic>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Lst>
  <p:timing>
    <p:tnLst>
      <p:par>
        <p:cTn xmlns:p14="http://schemas.microsoft.com/office/powerpoint/2010/main" id="1" dur="indefinite" restart="never" nodeType="tmRoot"/>
      </p:par>
    </p:tnLst>
  </p:timing>
  <p:hf sldNum="0" hdr="0" ftr="0"/>
  <p:txStyles>
    <p:titleStyle>
      <a:lvl1pPr algn="ctr" rtl="0" eaLnBrk="0" fontAlgn="base" hangingPunct="0">
        <a:spcBef>
          <a:spcPct val="0"/>
        </a:spcBef>
        <a:spcAft>
          <a:spcPct val="0"/>
        </a:spcAft>
        <a:defRPr sz="44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tx2"/>
          </a:solidFill>
          <a:latin typeface="Arial" pitchFamily="-105"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Arial" pitchFamily="-105"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Arial" pitchFamily="-105"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Arial" pitchFamily="-105" charset="0"/>
          <a:ea typeface="ＭＳ Ｐゴシック" charset="-128"/>
          <a:cs typeface="ＭＳ Ｐゴシック" charset="-128"/>
        </a:defRPr>
      </a:lvl5pPr>
      <a:lvl6pPr marL="457200" algn="ctr" rtl="0" fontAlgn="base">
        <a:spcBef>
          <a:spcPct val="0"/>
        </a:spcBef>
        <a:spcAft>
          <a:spcPct val="0"/>
        </a:spcAft>
        <a:defRPr sz="4400">
          <a:solidFill>
            <a:schemeClr val="tx2"/>
          </a:solidFill>
          <a:latin typeface="Arial" pitchFamily="-105" charset="0"/>
        </a:defRPr>
      </a:lvl6pPr>
      <a:lvl7pPr marL="914400" algn="ctr" rtl="0" fontAlgn="base">
        <a:spcBef>
          <a:spcPct val="0"/>
        </a:spcBef>
        <a:spcAft>
          <a:spcPct val="0"/>
        </a:spcAft>
        <a:defRPr sz="4400">
          <a:solidFill>
            <a:schemeClr val="tx2"/>
          </a:solidFill>
          <a:latin typeface="Arial" pitchFamily="-105" charset="0"/>
        </a:defRPr>
      </a:lvl7pPr>
      <a:lvl8pPr marL="1371600" algn="ctr" rtl="0" fontAlgn="base">
        <a:spcBef>
          <a:spcPct val="0"/>
        </a:spcBef>
        <a:spcAft>
          <a:spcPct val="0"/>
        </a:spcAft>
        <a:defRPr sz="4400">
          <a:solidFill>
            <a:schemeClr val="tx2"/>
          </a:solidFill>
          <a:latin typeface="Arial" pitchFamily="-105" charset="0"/>
        </a:defRPr>
      </a:lvl8pPr>
      <a:lvl9pPr marL="1828800" algn="ctr" rtl="0" fontAlgn="base">
        <a:spcBef>
          <a:spcPct val="0"/>
        </a:spcBef>
        <a:spcAft>
          <a:spcPct val="0"/>
        </a:spcAft>
        <a:defRPr sz="4400">
          <a:solidFill>
            <a:schemeClr val="tx2"/>
          </a:solidFill>
          <a:latin typeface="Arial" pitchFamily="-105"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pitchFamily="-105"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pitchFamily="-105"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itchFamily="-105"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itchFamily="-105"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05"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05"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05"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0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T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0.jpeg"/><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jpe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eg"/><Relationship Id="rId3" Type="http://schemas.openxmlformats.org/officeDocument/2006/relationships/image" Target="../media/image28.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t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jpeg"/><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JPG"/><Relationship Id="rId3" Type="http://schemas.openxmlformats.org/officeDocument/2006/relationships/image" Target="../media/image5.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9.t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png"/><Relationship Id="rId3"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1" Type="http://schemas.openxmlformats.org/officeDocument/2006/relationships/slideLayout" Target="../slideLayouts/slideLayout12.xml"/><Relationship Id="rId2" Type="http://schemas.openxmlformats.org/officeDocument/2006/relationships/image" Target="../media/image10.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Text Box 6"/>
          <p:cNvSpPr txBox="1">
            <a:spLocks noChangeArrowheads="1"/>
          </p:cNvSpPr>
          <p:nvPr/>
        </p:nvSpPr>
        <p:spPr bwMode="auto">
          <a:xfrm>
            <a:off x="1496616" y="1295400"/>
            <a:ext cx="6768752" cy="1015663"/>
          </a:xfrm>
          <a:prstGeom prst="rect">
            <a:avLst/>
          </a:prstGeom>
          <a:noFill/>
          <a:ln w="9525">
            <a:noFill/>
            <a:miter lim="800000"/>
            <a:headEnd/>
            <a:tailEnd/>
          </a:ln>
        </p:spPr>
        <p:txBody>
          <a:bodyPr wrap="square">
            <a:prstTxWarp prst="textNoShape">
              <a:avLst/>
            </a:prstTxWarp>
            <a:spAutoFit/>
          </a:bodyPr>
          <a:lstStyle/>
          <a:p>
            <a:r>
              <a:rPr lang="en-US" sz="2000" cap="all" dirty="0" smtClean="0">
                <a:ln w="9000" cmpd="sng">
                  <a:solidFill>
                    <a:schemeClr val="accent4">
                      <a:shade val="50000"/>
                      <a:satMod val="120000"/>
                    </a:schemeClr>
                  </a:solidFill>
                  <a:prstDash val="solid"/>
                </a:ln>
                <a:solidFill>
                  <a:srgbClr val="333399"/>
                </a:solidFill>
                <a:effectLst>
                  <a:reflection blurRad="12700" stA="28000" endPos="45000" dist="1000" dir="5400000" sy="-100000" algn="bl" rotWithShape="0"/>
                </a:effectLst>
              </a:rPr>
              <a:t>Multiple-factor analysis of lower </a:t>
            </a:r>
            <a:r>
              <a:rPr lang="en-US" sz="2000" cap="all" dirty="0" err="1" smtClean="0">
                <a:ln w="9000" cmpd="sng">
                  <a:solidFill>
                    <a:schemeClr val="accent4">
                      <a:shade val="50000"/>
                      <a:satMod val="120000"/>
                    </a:schemeClr>
                  </a:solidFill>
                  <a:prstDash val="solid"/>
                </a:ln>
                <a:solidFill>
                  <a:srgbClr val="333399"/>
                </a:solidFill>
                <a:effectLst>
                  <a:reflection blurRad="12700" stA="28000" endPos="45000" dist="1000" dir="5400000" sy="-100000" algn="bl" rotWithShape="0"/>
                </a:effectLst>
              </a:rPr>
              <a:t>ionospheric</a:t>
            </a:r>
            <a:r>
              <a:rPr lang="en-US" sz="2000" cap="all" dirty="0" smtClean="0">
                <a:ln w="9000" cmpd="sng">
                  <a:solidFill>
                    <a:schemeClr val="accent4">
                      <a:shade val="50000"/>
                      <a:satMod val="120000"/>
                    </a:schemeClr>
                  </a:solidFill>
                  <a:prstDash val="solid"/>
                </a:ln>
                <a:solidFill>
                  <a:srgbClr val="333399"/>
                </a:solidFill>
                <a:effectLst>
                  <a:reflection blurRad="12700" stA="28000" endPos="45000" dist="1000" dir="5400000" sy="-100000" algn="bl" rotWithShape="0"/>
                </a:effectLst>
              </a:rPr>
              <a:t> perturbations based on </a:t>
            </a:r>
            <a:r>
              <a:rPr lang="en-US" sz="2000" cap="all" dirty="0" err="1" smtClean="0">
                <a:ln w="9000" cmpd="sng">
                  <a:solidFill>
                    <a:schemeClr val="accent4">
                      <a:shade val="50000"/>
                      <a:satMod val="120000"/>
                    </a:schemeClr>
                  </a:solidFill>
                  <a:prstDash val="solid"/>
                </a:ln>
                <a:solidFill>
                  <a:srgbClr val="333399"/>
                </a:solidFill>
                <a:effectLst>
                  <a:reflection blurRad="12700" stA="28000" endPos="45000" dist="1000" dir="5400000" sy="-100000" algn="bl" rotWithShape="0"/>
                </a:effectLst>
              </a:rPr>
              <a:t>vlf</a:t>
            </a:r>
            <a:r>
              <a:rPr lang="en-US" sz="2000" cap="all" dirty="0" smtClean="0">
                <a:ln w="9000" cmpd="sng">
                  <a:solidFill>
                    <a:schemeClr val="accent4">
                      <a:shade val="50000"/>
                      <a:satMod val="120000"/>
                    </a:schemeClr>
                  </a:solidFill>
                  <a:prstDash val="solid"/>
                </a:ln>
                <a:solidFill>
                  <a:srgbClr val="333399"/>
                </a:solidFill>
                <a:effectLst>
                  <a:reflection blurRad="12700" stA="28000" endPos="45000" dist="1000" dir="5400000" sy="-100000" algn="bl" rotWithShape="0"/>
                </a:effectLst>
              </a:rPr>
              <a:t> observations</a:t>
            </a:r>
            <a:endParaRPr lang="en-GB" sz="1600" cap="all" dirty="0" smtClean="0">
              <a:ln w="9000" cmpd="sng">
                <a:solidFill>
                  <a:schemeClr val="accent4">
                    <a:shade val="50000"/>
                    <a:satMod val="120000"/>
                  </a:schemeClr>
                </a:solidFill>
                <a:prstDash val="solid"/>
              </a:ln>
              <a:solidFill>
                <a:srgbClr val="333399"/>
              </a:solidFill>
              <a:effectLst>
                <a:reflection blurRad="12700" stA="28000" endPos="45000" dist="1000" dir="5400000" sy="-100000" algn="bl" rotWithShape="0"/>
              </a:effectLst>
            </a:endParaRPr>
          </a:p>
        </p:txBody>
      </p:sp>
      <p:sp>
        <p:nvSpPr>
          <p:cNvPr id="17412" name="Text Box 7"/>
          <p:cNvSpPr txBox="1">
            <a:spLocks noChangeArrowheads="1"/>
          </p:cNvSpPr>
          <p:nvPr/>
        </p:nvSpPr>
        <p:spPr bwMode="auto">
          <a:xfrm>
            <a:off x="560512" y="4944533"/>
            <a:ext cx="4889911" cy="954107"/>
          </a:xfrm>
          <a:prstGeom prst="rect">
            <a:avLst/>
          </a:prstGeom>
          <a:noFill/>
          <a:ln w="9525">
            <a:noFill/>
            <a:miter lim="800000"/>
            <a:headEnd/>
            <a:tailEnd/>
          </a:ln>
        </p:spPr>
        <p:txBody>
          <a:bodyPr wrap="square">
            <a:prstTxWarp prst="textNoShape">
              <a:avLst/>
            </a:prstTxWarp>
            <a:spAutoFit/>
          </a:bodyPr>
          <a:lstStyle/>
          <a:p>
            <a:pPr algn="l">
              <a:spcBef>
                <a:spcPct val="0"/>
              </a:spcBef>
            </a:pPr>
            <a:r>
              <a:rPr lang="en-US" sz="1400" b="0" dirty="0">
                <a:ea typeface="Times New Roman" charset="0"/>
                <a:cs typeface="Times New Roman" charset="0"/>
              </a:rPr>
              <a:t>Space Systems </a:t>
            </a:r>
            <a:r>
              <a:rPr lang="en-US" sz="1400" b="0" dirty="0" smtClean="0">
                <a:ea typeface="Times New Roman" charset="0"/>
                <a:cs typeface="Times New Roman" charset="0"/>
              </a:rPr>
              <a:t>Laboratory,</a:t>
            </a:r>
          </a:p>
          <a:p>
            <a:pPr algn="l">
              <a:spcBef>
                <a:spcPct val="0"/>
              </a:spcBef>
            </a:pPr>
            <a:r>
              <a:rPr lang="en-US" sz="1400" b="0" dirty="0">
                <a:ea typeface="Times New Roman" charset="0"/>
                <a:cs typeface="Times New Roman" charset="0"/>
              </a:rPr>
              <a:t>Automatic Control and Systems </a:t>
            </a:r>
            <a:r>
              <a:rPr lang="en-US" sz="1400" b="0" dirty="0" smtClean="0">
                <a:ea typeface="Times New Roman" charset="0"/>
                <a:cs typeface="Times New Roman" charset="0"/>
              </a:rPr>
              <a:t>Engineering,</a:t>
            </a:r>
            <a:endParaRPr lang="en-US" sz="1400" b="0" dirty="0">
              <a:ea typeface="Times New Roman" charset="0"/>
              <a:cs typeface="Times New Roman" charset="0"/>
            </a:endParaRPr>
          </a:p>
          <a:p>
            <a:pPr algn="l">
              <a:spcBef>
                <a:spcPct val="0"/>
              </a:spcBef>
            </a:pPr>
            <a:r>
              <a:rPr lang="en-US" sz="1400" b="0" dirty="0" smtClean="0">
                <a:ea typeface="Times New Roman" charset="0"/>
                <a:cs typeface="Times New Roman" charset="0"/>
              </a:rPr>
              <a:t>The University of Sheffield,</a:t>
            </a:r>
          </a:p>
          <a:p>
            <a:pPr algn="l">
              <a:spcBef>
                <a:spcPct val="0"/>
              </a:spcBef>
            </a:pPr>
            <a:r>
              <a:rPr lang="en-US" sz="1400" b="0" dirty="0" err="1" smtClean="0">
                <a:solidFill>
                  <a:srgbClr val="FF0000"/>
                </a:solidFill>
                <a:ea typeface="Times New Roman" charset="0"/>
                <a:cs typeface="Times New Roman" charset="0"/>
              </a:rPr>
              <a:t>v.fedun</a:t>
            </a:r>
            <a:r>
              <a:rPr lang="en-US" sz="1400" b="0" dirty="0" err="1">
                <a:solidFill>
                  <a:srgbClr val="FF0000"/>
                </a:solidFill>
                <a:ea typeface="Times New Roman" charset="0"/>
                <a:cs typeface="Times New Roman" charset="0"/>
              </a:rPr>
              <a:t>@sheffield.ac.uk</a:t>
            </a:r>
            <a:endParaRPr lang="en-GB" sz="1400" b="0" dirty="0">
              <a:solidFill>
                <a:srgbClr val="FF0000"/>
              </a:solidFill>
              <a:ea typeface="Times New Roman" charset="0"/>
              <a:cs typeface="Times New Roman" charset="0"/>
            </a:endParaRPr>
          </a:p>
        </p:txBody>
      </p:sp>
      <p:pic>
        <p:nvPicPr>
          <p:cNvPr id="17414" name="Picture 10" descr="barre-fed2"/>
          <p:cNvPicPr>
            <a:picLocks noGrp="1" noChangeAspect="1" noChangeArrowheads="1"/>
          </p:cNvPicPr>
          <p:nvPr>
            <p:ph/>
          </p:nvPr>
        </p:nvPicPr>
        <p:blipFill>
          <a:blip r:embed="rId3"/>
          <a:srcRect/>
          <a:stretch>
            <a:fillRect/>
          </a:stretch>
        </p:blipFill>
        <p:spPr bwMode="auto">
          <a:xfrm>
            <a:off x="381000" y="2636912"/>
            <a:ext cx="8915400" cy="1092200"/>
          </a:xfrm>
          <a:noFill/>
          <a:ln>
            <a:miter lim="800000"/>
            <a:headEnd/>
            <a:tailEnd/>
          </a:ln>
        </p:spPr>
      </p:pic>
      <p:sp>
        <p:nvSpPr>
          <p:cNvPr id="6" name="Text Box 6"/>
          <p:cNvSpPr txBox="1">
            <a:spLocks noChangeArrowheads="1"/>
          </p:cNvSpPr>
          <p:nvPr/>
        </p:nvSpPr>
        <p:spPr bwMode="auto">
          <a:xfrm>
            <a:off x="2072680" y="3789040"/>
            <a:ext cx="6120680" cy="784830"/>
          </a:xfrm>
          <a:prstGeom prst="rect">
            <a:avLst/>
          </a:prstGeom>
          <a:noFill/>
          <a:ln w="9525">
            <a:noFill/>
            <a:miter lim="800000"/>
            <a:headEnd/>
            <a:tailEnd/>
          </a:ln>
        </p:spPr>
        <p:txBody>
          <a:bodyPr wrap="square">
            <a:prstTxWarp prst="textNoShape">
              <a:avLst/>
            </a:prstTxWarp>
            <a:spAutoFit/>
          </a:bodyPr>
          <a:lstStyle/>
          <a:p>
            <a:r>
              <a:rPr lang="en-GB" sz="1800" cap="all" dirty="0" smtClean="0">
                <a:ln w="9000" cmpd="sng">
                  <a:solidFill>
                    <a:schemeClr val="accent4">
                      <a:shade val="50000"/>
                      <a:satMod val="120000"/>
                    </a:schemeClr>
                  </a:solidFill>
                  <a:prstDash val="solid"/>
                </a:ln>
                <a:solidFill>
                  <a:srgbClr val="333399"/>
                </a:solidFill>
                <a:effectLst>
                  <a:reflection blurRad="12700" stA="28000" endPos="45000" dist="1000" dir="5400000" sy="-100000" algn="bl" rotWithShape="0"/>
                </a:effectLst>
              </a:rPr>
              <a:t>Viktor </a:t>
            </a:r>
            <a:r>
              <a:rPr lang="en-GB" sz="1800" cap="all" dirty="0" err="1" smtClean="0">
                <a:ln w="9000" cmpd="sng">
                  <a:solidFill>
                    <a:schemeClr val="accent4">
                      <a:shade val="50000"/>
                      <a:satMod val="120000"/>
                    </a:schemeClr>
                  </a:solidFill>
                  <a:prstDash val="solid"/>
                </a:ln>
                <a:solidFill>
                  <a:srgbClr val="333399"/>
                </a:solidFill>
                <a:effectLst>
                  <a:reflection blurRad="12700" stA="28000" endPos="45000" dist="1000" dir="5400000" sy="-100000" algn="bl" rotWithShape="0"/>
                </a:effectLst>
              </a:rPr>
              <a:t>Fedun</a:t>
            </a:r>
            <a:r>
              <a:rPr lang="en-GB" sz="1800" cap="all" dirty="0" smtClean="0">
                <a:ln w="9000" cmpd="sng">
                  <a:solidFill>
                    <a:schemeClr val="accent4">
                      <a:shade val="50000"/>
                      <a:satMod val="120000"/>
                    </a:schemeClr>
                  </a:solidFill>
                  <a:prstDash val="solid"/>
                </a:ln>
                <a:solidFill>
                  <a:srgbClr val="333399"/>
                </a:solidFill>
                <a:effectLst>
                  <a:reflection blurRad="12700" stA="28000" endPos="45000" dist="1000" dir="5400000" sy="-100000" algn="bl" rotWithShape="0"/>
                </a:effectLst>
              </a:rPr>
              <a:t>, </a:t>
            </a:r>
          </a:p>
          <a:p>
            <a:r>
              <a:rPr lang="en-GB" sz="1800" cap="all" dirty="0" err="1" smtClean="0">
                <a:ln w="9000" cmpd="sng">
                  <a:solidFill>
                    <a:schemeClr val="accent4">
                      <a:shade val="50000"/>
                      <a:satMod val="120000"/>
                    </a:schemeClr>
                  </a:solidFill>
                  <a:prstDash val="solid"/>
                </a:ln>
                <a:solidFill>
                  <a:srgbClr val="333399"/>
                </a:solidFill>
                <a:effectLst>
                  <a:reflection blurRad="12700" stA="28000" endPos="45000" dist="1000" dir="5400000" sy="-100000" algn="bl" rotWithShape="0"/>
                </a:effectLst>
              </a:rPr>
              <a:t>Mariya</a:t>
            </a:r>
            <a:r>
              <a:rPr lang="en-GB" sz="1800" cap="all" dirty="0" smtClean="0">
                <a:ln w="9000" cmpd="sng">
                  <a:solidFill>
                    <a:schemeClr val="accent4">
                      <a:shade val="50000"/>
                      <a:satMod val="120000"/>
                    </a:schemeClr>
                  </a:solidFill>
                  <a:prstDash val="solid"/>
                </a:ln>
                <a:solidFill>
                  <a:srgbClr val="333399"/>
                </a:solidFill>
                <a:effectLst>
                  <a:reflection blurRad="12700" stA="28000" endPos="45000" dist="1000" dir="5400000" sy="-100000" algn="bl" rotWithShape="0"/>
                </a:effectLst>
              </a:rPr>
              <a:t> </a:t>
            </a:r>
            <a:r>
              <a:rPr lang="en-GB" sz="1800" cap="all" dirty="0" err="1" smtClean="0">
                <a:ln w="9000" cmpd="sng">
                  <a:solidFill>
                    <a:schemeClr val="accent4">
                      <a:shade val="50000"/>
                      <a:satMod val="120000"/>
                    </a:schemeClr>
                  </a:solidFill>
                  <a:prstDash val="solid"/>
                </a:ln>
                <a:solidFill>
                  <a:srgbClr val="333399"/>
                </a:solidFill>
                <a:effectLst>
                  <a:reflection blurRad="12700" stA="28000" endPos="45000" dist="1000" dir="5400000" sy="-100000" algn="bl" rotWithShape="0"/>
                </a:effectLst>
              </a:rPr>
              <a:t>Solovieva</a:t>
            </a:r>
            <a:r>
              <a:rPr lang="en-GB" sz="1800" cap="all" dirty="0" smtClean="0">
                <a:ln w="9000" cmpd="sng">
                  <a:solidFill>
                    <a:schemeClr val="accent4">
                      <a:shade val="50000"/>
                      <a:satMod val="120000"/>
                    </a:schemeClr>
                  </a:solidFill>
                  <a:prstDash val="solid"/>
                </a:ln>
                <a:solidFill>
                  <a:srgbClr val="333399"/>
                </a:solidFill>
                <a:effectLst>
                  <a:reflection blurRad="12700" stA="28000" endPos="45000" dist="1000" dir="5400000" sy="-100000" algn="bl" rotWithShape="0"/>
                </a:effectLst>
              </a:rPr>
              <a:t>  and  </a:t>
            </a:r>
            <a:r>
              <a:rPr lang="en-GB" sz="1800" cap="all" dirty="0" err="1" smtClean="0">
                <a:ln w="9000" cmpd="sng">
                  <a:solidFill>
                    <a:schemeClr val="accent4">
                      <a:shade val="50000"/>
                      <a:satMod val="120000"/>
                    </a:schemeClr>
                  </a:solidFill>
                  <a:prstDash val="solid"/>
                </a:ln>
                <a:solidFill>
                  <a:srgbClr val="333399"/>
                </a:solidFill>
                <a:effectLst>
                  <a:reflection blurRad="12700" stA="28000" endPos="45000" dist="1000" dir="5400000" sy="-100000" algn="bl" rotWithShape="0"/>
                </a:effectLst>
              </a:rPr>
              <a:t>AlexandEr</a:t>
            </a:r>
            <a:r>
              <a:rPr lang="en-GB" sz="1800" cap="all" dirty="0" smtClean="0">
                <a:ln w="9000" cmpd="sng">
                  <a:solidFill>
                    <a:schemeClr val="accent4">
                      <a:shade val="50000"/>
                      <a:satMod val="120000"/>
                    </a:schemeClr>
                  </a:solidFill>
                  <a:prstDash val="solid"/>
                </a:ln>
                <a:solidFill>
                  <a:srgbClr val="333399"/>
                </a:solidFill>
                <a:effectLst>
                  <a:reflection blurRad="12700" stA="28000" endPos="45000" dist="1000" dir="5400000" sy="-100000" algn="bl" rotWithShape="0"/>
                </a:effectLst>
              </a:rPr>
              <a:t> </a:t>
            </a:r>
            <a:r>
              <a:rPr lang="en-GB" sz="1800" cap="all" dirty="0" err="1" smtClean="0">
                <a:ln w="9000" cmpd="sng">
                  <a:solidFill>
                    <a:schemeClr val="accent4">
                      <a:shade val="50000"/>
                      <a:satMod val="120000"/>
                    </a:schemeClr>
                  </a:solidFill>
                  <a:prstDash val="solid"/>
                </a:ln>
                <a:solidFill>
                  <a:srgbClr val="333399"/>
                </a:solidFill>
                <a:effectLst>
                  <a:reflection blurRad="12700" stA="28000" endPos="45000" dist="1000" dir="5400000" sy="-100000" algn="bl" rotWithShape="0"/>
                </a:effectLst>
              </a:rPr>
              <a:t>Rozhnoi</a:t>
            </a:r>
            <a:r>
              <a:rPr lang="en-GB" sz="1800" cap="all" dirty="0" smtClean="0">
                <a:ln w="9000" cmpd="sng">
                  <a:solidFill>
                    <a:schemeClr val="accent4">
                      <a:shade val="50000"/>
                      <a:satMod val="120000"/>
                    </a:schemeClr>
                  </a:solidFill>
                  <a:prstDash val="solid"/>
                </a:ln>
                <a:solidFill>
                  <a:srgbClr val="333399"/>
                </a:solidFill>
                <a:effectLst>
                  <a:reflection blurRad="12700" stA="28000" endPos="45000" dist="1000" dir="5400000" sy="-100000" algn="bl" rotWithShape="0"/>
                </a:effectLst>
              </a:rPr>
              <a:t> </a:t>
            </a:r>
          </a:p>
        </p:txBody>
      </p:sp>
      <p:sp>
        <p:nvSpPr>
          <p:cNvPr id="3" name="Rectangle 2"/>
          <p:cNvSpPr/>
          <p:nvPr/>
        </p:nvSpPr>
        <p:spPr>
          <a:xfrm>
            <a:off x="5385048" y="4944533"/>
            <a:ext cx="4132684" cy="738664"/>
          </a:xfrm>
          <a:prstGeom prst="rect">
            <a:avLst/>
          </a:prstGeom>
        </p:spPr>
        <p:txBody>
          <a:bodyPr wrap="square">
            <a:spAutoFit/>
          </a:bodyPr>
          <a:lstStyle/>
          <a:p>
            <a:pPr algn="l">
              <a:spcBef>
                <a:spcPts val="0"/>
              </a:spcBef>
            </a:pPr>
            <a:r>
              <a:rPr lang="en-US" sz="1400" b="0" dirty="0"/>
              <a:t>Institute of Physics of the Earth, </a:t>
            </a:r>
            <a:endParaRPr lang="en-US" sz="1400" b="0" dirty="0" smtClean="0"/>
          </a:p>
          <a:p>
            <a:pPr algn="l">
              <a:spcBef>
                <a:spcPts val="0"/>
              </a:spcBef>
            </a:pPr>
            <a:r>
              <a:rPr lang="en-US" sz="1400" b="0" dirty="0" smtClean="0"/>
              <a:t>Russian </a:t>
            </a:r>
            <a:r>
              <a:rPr lang="en-US" sz="1400" b="0" dirty="0"/>
              <a:t>Academy of Sciences, Moscow, </a:t>
            </a:r>
            <a:r>
              <a:rPr lang="en-US" sz="1400" b="0" dirty="0" smtClean="0"/>
              <a:t>Russia</a:t>
            </a:r>
          </a:p>
          <a:p>
            <a:pPr algn="l">
              <a:spcBef>
                <a:spcPts val="0"/>
              </a:spcBef>
            </a:pPr>
            <a:r>
              <a:rPr lang="en-US" sz="1400" b="0" dirty="0" err="1">
                <a:solidFill>
                  <a:srgbClr val="FF0000"/>
                </a:solidFill>
              </a:rPr>
              <a:t>rozhnoi@</a:t>
            </a:r>
            <a:r>
              <a:rPr lang="en-US" sz="1400" b="0" dirty="0" err="1" smtClean="0">
                <a:solidFill>
                  <a:srgbClr val="FF0000"/>
                </a:solidFill>
              </a:rPr>
              <a:t>ifz.ru</a:t>
            </a:r>
            <a:endParaRPr lang="en-US" sz="1400" b="0" dirty="0">
              <a:solidFill>
                <a:srgbClr val="FF0000"/>
              </a:solidFill>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494802" y="476672"/>
            <a:ext cx="2669070" cy="400110"/>
          </a:xfrm>
          <a:prstGeom prst="rect">
            <a:avLst/>
          </a:prstGeom>
        </p:spPr>
        <p:txBody>
          <a:bodyPr wrap="none">
            <a:spAutoFit/>
          </a:bodyPr>
          <a:lstStyle/>
          <a:p>
            <a:r>
              <a:rPr lang="en-US" sz="2000" cap="all" dirty="0" smtClean="0">
                <a:ln w="9000" cmpd="sng">
                  <a:solidFill>
                    <a:schemeClr val="accent4">
                      <a:shade val="50000"/>
                      <a:satMod val="120000"/>
                    </a:schemeClr>
                  </a:solidFill>
                  <a:prstDash val="solid"/>
                </a:ln>
                <a:solidFill>
                  <a:srgbClr val="333399"/>
                </a:solidFill>
                <a:effectLst>
                  <a:reflection blurRad="12700" stA="28000" endPos="45000" dist="1000" dir="5400000" sy="-100000" algn="bl" rotWithShape="0"/>
                </a:effectLst>
              </a:rPr>
              <a:t>X-Rays Influence</a:t>
            </a:r>
            <a:endParaRPr lang="en-US" sz="2000" dirty="0">
              <a:solidFill>
                <a:schemeClr val="tx1"/>
              </a:solidFill>
              <a:latin typeface="Arial" pitchFamily="34" charset="0"/>
              <a:cs typeface="Arial" pitchFamily="34" charset="0"/>
            </a:endParaRPr>
          </a:p>
        </p:txBody>
      </p:sp>
      <p:sp>
        <p:nvSpPr>
          <p:cNvPr id="3" name="Rectangle 2"/>
          <p:cNvSpPr/>
          <p:nvPr/>
        </p:nvSpPr>
        <p:spPr>
          <a:xfrm>
            <a:off x="1235610" y="1052736"/>
            <a:ext cx="7173773" cy="461665"/>
          </a:xfrm>
          <a:prstGeom prst="rect">
            <a:avLst/>
          </a:prstGeom>
        </p:spPr>
        <p:txBody>
          <a:bodyPr wrap="square">
            <a:spAutoFit/>
          </a:bodyPr>
          <a:lstStyle/>
          <a:p>
            <a:pPr algn="just"/>
            <a:r>
              <a:rPr lang="en-US" sz="1200" b="0" dirty="0">
                <a:solidFill>
                  <a:srgbClr val="000090"/>
                </a:solidFill>
              </a:rPr>
              <a:t>Sudden phase anomalies </a:t>
            </a:r>
            <a:r>
              <a:rPr lang="ru-RU" sz="1200" b="0" dirty="0">
                <a:solidFill>
                  <a:srgbClr val="000090"/>
                </a:solidFill>
              </a:rPr>
              <a:t>(</a:t>
            </a:r>
            <a:r>
              <a:rPr lang="en-US" sz="1200" b="0" dirty="0">
                <a:solidFill>
                  <a:srgbClr val="000090"/>
                </a:solidFill>
              </a:rPr>
              <a:t>SPA</a:t>
            </a:r>
            <a:r>
              <a:rPr lang="ru-RU" sz="1200" b="0" dirty="0">
                <a:solidFill>
                  <a:srgbClr val="000090"/>
                </a:solidFill>
              </a:rPr>
              <a:t>) </a:t>
            </a:r>
            <a:r>
              <a:rPr lang="en-US" sz="1200" b="0" dirty="0">
                <a:solidFill>
                  <a:srgbClr val="000090"/>
                </a:solidFill>
              </a:rPr>
              <a:t>in VLF/LF signals in daytime are caused by X-rays emitted during solar </a:t>
            </a:r>
            <a:r>
              <a:rPr lang="en-US" sz="1200" b="0" dirty="0" smtClean="0">
                <a:solidFill>
                  <a:srgbClr val="000090"/>
                </a:solidFill>
              </a:rPr>
              <a:t>flares. </a:t>
            </a:r>
            <a:r>
              <a:rPr lang="en-US" sz="1200" b="0" dirty="0">
                <a:solidFill>
                  <a:srgbClr val="000090"/>
                </a:solidFill>
              </a:rPr>
              <a:t>They are observed in 2-3 min after the radiation registration in satellite the GOES. </a:t>
            </a:r>
          </a:p>
        </p:txBody>
      </p:sp>
      <p:pic>
        <p:nvPicPr>
          <p:cNvPr id="5"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2600" y="1536019"/>
            <a:ext cx="6357718" cy="3640536"/>
          </a:xfrm>
          <a:prstGeom prst="rect">
            <a:avLst/>
          </a:prstGeom>
          <a:ln>
            <a:noFill/>
          </a:ln>
          <a:effectLst/>
        </p:spPr>
      </p:pic>
      <p:sp>
        <p:nvSpPr>
          <p:cNvPr id="4" name="Rectangle 3"/>
          <p:cNvSpPr/>
          <p:nvPr/>
        </p:nvSpPr>
        <p:spPr>
          <a:xfrm>
            <a:off x="1352600" y="5176555"/>
            <a:ext cx="6912768" cy="461665"/>
          </a:xfrm>
          <a:prstGeom prst="rect">
            <a:avLst/>
          </a:prstGeom>
        </p:spPr>
        <p:txBody>
          <a:bodyPr wrap="square">
            <a:spAutoFit/>
          </a:bodyPr>
          <a:lstStyle/>
          <a:p>
            <a:pPr lvl="0" algn="just">
              <a:spcBef>
                <a:spcPct val="0"/>
              </a:spcBef>
            </a:pPr>
            <a:r>
              <a:rPr lang="en-US" sz="1200" b="0" dirty="0">
                <a:solidFill>
                  <a:srgbClr val="000090"/>
                </a:solidFill>
              </a:rPr>
              <a:t>An example of SPAs in Iceland-Graz (Austria) and Iceland-Sheffield paths during the solar flare of intensity class X1.0  on November 19, 2013. </a:t>
            </a:r>
            <a:endParaRPr lang="ru-RU" sz="1200" b="0" dirty="0">
              <a:solidFill>
                <a:srgbClr val="000090"/>
              </a:solidFill>
            </a:endParaRPr>
          </a:p>
        </p:txBody>
      </p:sp>
    </p:spTree>
    <p:extLst>
      <p:ext uri="{BB962C8B-B14F-4D97-AF65-F5344CB8AC3E}">
        <p14:creationId xmlns:p14="http://schemas.microsoft.com/office/powerpoint/2010/main" val="327754114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494802" y="476672"/>
            <a:ext cx="2669070" cy="400110"/>
          </a:xfrm>
          <a:prstGeom prst="rect">
            <a:avLst/>
          </a:prstGeom>
        </p:spPr>
        <p:txBody>
          <a:bodyPr wrap="none">
            <a:spAutoFit/>
          </a:bodyPr>
          <a:lstStyle/>
          <a:p>
            <a:r>
              <a:rPr lang="en-US" sz="2000" cap="all" dirty="0" smtClean="0">
                <a:ln w="9000" cmpd="sng">
                  <a:solidFill>
                    <a:schemeClr val="accent4">
                      <a:shade val="50000"/>
                      <a:satMod val="120000"/>
                    </a:schemeClr>
                  </a:solidFill>
                  <a:prstDash val="solid"/>
                </a:ln>
                <a:solidFill>
                  <a:srgbClr val="333399"/>
                </a:solidFill>
                <a:effectLst>
                  <a:reflection blurRad="12700" stA="28000" endPos="45000" dist="1000" dir="5400000" sy="-100000" algn="bl" rotWithShape="0"/>
                </a:effectLst>
              </a:rPr>
              <a:t>X-Rays Influence</a:t>
            </a:r>
            <a:endParaRPr lang="en-US" sz="2000" dirty="0">
              <a:solidFill>
                <a:schemeClr val="tx1"/>
              </a:solidFill>
              <a:latin typeface="Arial" pitchFamily="34" charset="0"/>
              <a:cs typeface="Arial" pitchFamily="34" charset="0"/>
            </a:endParaRPr>
          </a:p>
        </p:txBody>
      </p:sp>
      <p:pic>
        <p:nvPicPr>
          <p:cNvPr id="7" name="Picture 6" descr="image1.T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6500" y="1361174"/>
            <a:ext cx="4608512" cy="4444090"/>
          </a:xfrm>
          <a:prstGeom prst="rect">
            <a:avLst/>
          </a:prstGeom>
        </p:spPr>
      </p:pic>
      <p:sp>
        <p:nvSpPr>
          <p:cNvPr id="8" name="Rectangle 7"/>
          <p:cNvSpPr/>
          <p:nvPr/>
        </p:nvSpPr>
        <p:spPr>
          <a:xfrm>
            <a:off x="1018302" y="6021288"/>
            <a:ext cx="4953000" cy="338554"/>
          </a:xfrm>
          <a:prstGeom prst="rect">
            <a:avLst/>
          </a:prstGeom>
        </p:spPr>
        <p:txBody>
          <a:bodyPr>
            <a:spAutoFit/>
          </a:bodyPr>
          <a:lstStyle/>
          <a:p>
            <a:pPr algn="l">
              <a:spcBef>
                <a:spcPts val="0"/>
              </a:spcBef>
            </a:pPr>
            <a:r>
              <a:rPr lang="en-US" sz="800" b="0" dirty="0">
                <a:solidFill>
                  <a:srgbClr val="000090"/>
                </a:solidFill>
              </a:rPr>
              <a:t>courtesy to </a:t>
            </a:r>
            <a:r>
              <a:rPr lang="en-US" sz="800" b="0" dirty="0" smtClean="0">
                <a:solidFill>
                  <a:srgbClr val="000090"/>
                </a:solidFill>
              </a:rPr>
              <a:t>Prof Peter Gallagher, TCD</a:t>
            </a:r>
            <a:r>
              <a:rPr lang="en-US" sz="800" b="0" dirty="0">
                <a:solidFill>
                  <a:srgbClr val="000090"/>
                </a:solidFill>
              </a:rPr>
              <a:t>, Ireland</a:t>
            </a:r>
          </a:p>
          <a:p>
            <a:pPr algn="l">
              <a:spcBef>
                <a:spcPts val="0"/>
              </a:spcBef>
            </a:pPr>
            <a:r>
              <a:rPr lang="en-US" sz="800" b="0" dirty="0" err="1">
                <a:solidFill>
                  <a:srgbClr val="000090"/>
                </a:solidFill>
              </a:rPr>
              <a:t>peter.gallagher@tcd.ie</a:t>
            </a:r>
            <a:endParaRPr lang="en-US" sz="800" b="0" dirty="0">
              <a:solidFill>
                <a:srgbClr val="000090"/>
              </a:solidFill>
            </a:endParaRPr>
          </a:p>
        </p:txBody>
      </p:sp>
      <p:sp>
        <p:nvSpPr>
          <p:cNvPr id="9" name="Rectangle 8"/>
          <p:cNvSpPr/>
          <p:nvPr/>
        </p:nvSpPr>
        <p:spPr>
          <a:xfrm>
            <a:off x="1640632" y="899509"/>
            <a:ext cx="6192688" cy="461665"/>
          </a:xfrm>
          <a:prstGeom prst="rect">
            <a:avLst/>
          </a:prstGeom>
        </p:spPr>
        <p:txBody>
          <a:bodyPr wrap="square">
            <a:spAutoFit/>
          </a:bodyPr>
          <a:lstStyle/>
          <a:p>
            <a:pPr algn="just"/>
            <a:r>
              <a:rPr lang="en-US" sz="1200" b="0" dirty="0" err="1" smtClean="0"/>
              <a:t>Ionospheric</a:t>
            </a:r>
            <a:r>
              <a:rPr lang="en-US" sz="1200" b="0" dirty="0" smtClean="0"/>
              <a:t> </a:t>
            </a:r>
            <a:r>
              <a:rPr lang="en-US" sz="1200" b="0" dirty="0"/>
              <a:t>disturbances associated with a number of flares on </a:t>
            </a:r>
            <a:r>
              <a:rPr lang="en-US" sz="1200" b="0" dirty="0" smtClean="0"/>
              <a:t>2 October 2015 </a:t>
            </a:r>
            <a:r>
              <a:rPr lang="en-US" sz="1200" b="0" dirty="0"/>
              <a:t>using our Stanford SID at Birr </a:t>
            </a:r>
            <a:r>
              <a:rPr lang="en-US" sz="1200" b="0" dirty="0" smtClean="0"/>
              <a:t>Castle, Ireland.</a:t>
            </a:r>
            <a:endParaRPr lang="en-US" sz="1200" b="0" dirty="0"/>
          </a:p>
        </p:txBody>
      </p:sp>
    </p:spTree>
    <p:extLst>
      <p:ext uri="{BB962C8B-B14F-4D97-AF65-F5344CB8AC3E}">
        <p14:creationId xmlns:p14="http://schemas.microsoft.com/office/powerpoint/2010/main" val="73860875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352600" y="260648"/>
            <a:ext cx="6067607" cy="707886"/>
          </a:xfrm>
          <a:prstGeom prst="rect">
            <a:avLst/>
          </a:prstGeom>
        </p:spPr>
        <p:txBody>
          <a:bodyPr wrap="square">
            <a:spAutoFit/>
          </a:bodyPr>
          <a:lstStyle/>
          <a:p>
            <a:r>
              <a:rPr lang="en-US" sz="2000" cap="all" dirty="0" smtClean="0">
                <a:ln w="9000" cmpd="sng">
                  <a:solidFill>
                    <a:schemeClr val="accent4">
                      <a:shade val="50000"/>
                      <a:satMod val="120000"/>
                    </a:schemeClr>
                  </a:solidFill>
                  <a:prstDash val="solid"/>
                </a:ln>
                <a:solidFill>
                  <a:srgbClr val="333399"/>
                </a:solidFill>
                <a:effectLst>
                  <a:reflection blurRad="12700" stA="28000" endPos="45000" dist="1000" dir="5400000" sy="-100000" algn="bl" rotWithShape="0"/>
                </a:effectLst>
              </a:rPr>
              <a:t>Example of the daily residual signal </a:t>
            </a:r>
            <a:r>
              <a:rPr lang="en-US" sz="2000" dirty="0" err="1" smtClean="0">
                <a:ln w="9000" cmpd="sng">
                  <a:solidFill>
                    <a:schemeClr val="accent4">
                      <a:shade val="50000"/>
                      <a:satMod val="120000"/>
                    </a:schemeClr>
                  </a:solidFill>
                  <a:prstDash val="solid"/>
                </a:ln>
                <a:solidFill>
                  <a:srgbClr val="333399"/>
                </a:solidFill>
                <a:effectLst>
                  <a:reflection blurRad="12700" stA="28000" endPos="45000" dist="1000" dir="5400000" sy="-100000" algn="bl" rotWithShape="0"/>
                </a:effectLst>
              </a:rPr>
              <a:t>d</a:t>
            </a:r>
            <a:r>
              <a:rPr lang="en-US" sz="2000" cap="all" dirty="0" err="1" smtClean="0">
                <a:ln w="9000" cmpd="sng">
                  <a:solidFill>
                    <a:schemeClr val="accent4">
                      <a:shade val="50000"/>
                      <a:satMod val="120000"/>
                    </a:schemeClr>
                  </a:solidFill>
                  <a:prstDash val="solid"/>
                </a:ln>
                <a:solidFill>
                  <a:srgbClr val="333399"/>
                </a:solidFill>
                <a:effectLst>
                  <a:reflection blurRad="12700" stA="28000" endPos="45000" dist="1000" dir="5400000" sy="-100000" algn="bl" rotWithShape="0"/>
                </a:effectLst>
              </a:rPr>
              <a:t>A</a:t>
            </a:r>
            <a:r>
              <a:rPr lang="en-US" sz="2000" cap="all" dirty="0" smtClean="0">
                <a:ln w="9000" cmpd="sng">
                  <a:solidFill>
                    <a:schemeClr val="accent4">
                      <a:shade val="50000"/>
                      <a:satMod val="120000"/>
                    </a:schemeClr>
                  </a:solidFill>
                  <a:prstDash val="solid"/>
                </a:ln>
                <a:solidFill>
                  <a:srgbClr val="333399"/>
                </a:solidFill>
                <a:effectLst>
                  <a:reflection blurRad="12700" stA="28000" endPos="45000" dist="1000" dir="5400000" sy="-100000" algn="bl" rotWithShape="0"/>
                </a:effectLst>
              </a:rPr>
              <a:t>(</a:t>
            </a:r>
            <a:r>
              <a:rPr lang="en-US" sz="2000" dirty="0" smtClean="0">
                <a:ln w="9000" cmpd="sng">
                  <a:solidFill>
                    <a:schemeClr val="accent4">
                      <a:shade val="50000"/>
                      <a:satMod val="120000"/>
                    </a:schemeClr>
                  </a:solidFill>
                  <a:prstDash val="solid"/>
                </a:ln>
                <a:solidFill>
                  <a:srgbClr val="333399"/>
                </a:solidFill>
                <a:effectLst>
                  <a:reflection blurRad="12700" stA="28000" endPos="45000" dist="1000" dir="5400000" sy="-100000" algn="bl" rotWithShape="0"/>
                </a:effectLst>
              </a:rPr>
              <a:t>t</a:t>
            </a:r>
            <a:r>
              <a:rPr lang="en-US" sz="2000" cap="all" dirty="0" smtClean="0">
                <a:ln w="9000" cmpd="sng">
                  <a:solidFill>
                    <a:schemeClr val="accent4">
                      <a:shade val="50000"/>
                      <a:satMod val="120000"/>
                    </a:schemeClr>
                  </a:solidFill>
                  <a:prstDash val="solid"/>
                </a:ln>
                <a:solidFill>
                  <a:srgbClr val="333399"/>
                </a:solidFill>
                <a:effectLst>
                  <a:reflection blurRad="12700" stA="28000" endPos="45000" dist="1000" dir="5400000" sy="-100000" algn="bl" rotWithShape="0"/>
                </a:effectLst>
              </a:rPr>
              <a:t>) and </a:t>
            </a:r>
            <a:r>
              <a:rPr lang="en-US" sz="2000" dirty="0" err="1" smtClean="0">
                <a:ln w="9000" cmpd="sng">
                  <a:solidFill>
                    <a:schemeClr val="accent4">
                      <a:shade val="50000"/>
                      <a:satMod val="120000"/>
                    </a:schemeClr>
                  </a:solidFill>
                  <a:prstDash val="solid"/>
                </a:ln>
                <a:solidFill>
                  <a:srgbClr val="333399"/>
                </a:solidFill>
                <a:effectLst>
                  <a:reflection blurRad="12700" stA="28000" endPos="45000" dist="1000" dir="5400000" sy="-100000" algn="bl" rotWithShape="0"/>
                </a:effectLst>
              </a:rPr>
              <a:t>d</a:t>
            </a:r>
            <a:r>
              <a:rPr lang="en-US" sz="2000" cap="all" dirty="0" err="1" smtClean="0">
                <a:ln w="9000" cmpd="sng">
                  <a:solidFill>
                    <a:schemeClr val="accent4">
                      <a:shade val="50000"/>
                      <a:satMod val="120000"/>
                    </a:schemeClr>
                  </a:solidFill>
                  <a:prstDash val="solid"/>
                </a:ln>
                <a:solidFill>
                  <a:srgbClr val="333399"/>
                </a:solidFill>
                <a:effectLst>
                  <a:reflection blurRad="12700" stA="28000" endPos="45000" dist="1000" dir="5400000" sy="-100000" algn="bl" rotWithShape="0"/>
                </a:effectLst>
              </a:rPr>
              <a:t>P</a:t>
            </a:r>
            <a:r>
              <a:rPr lang="en-US" sz="2000" cap="all" dirty="0" smtClean="0">
                <a:ln w="9000" cmpd="sng">
                  <a:solidFill>
                    <a:schemeClr val="accent4">
                      <a:shade val="50000"/>
                      <a:satMod val="120000"/>
                    </a:schemeClr>
                  </a:solidFill>
                  <a:prstDash val="solid"/>
                </a:ln>
                <a:solidFill>
                  <a:srgbClr val="333399"/>
                </a:solidFill>
                <a:effectLst>
                  <a:reflection blurRad="12700" stA="28000" endPos="45000" dist="1000" dir="5400000" sy="-100000" algn="bl" rotWithShape="0"/>
                </a:effectLst>
              </a:rPr>
              <a:t>(</a:t>
            </a:r>
            <a:r>
              <a:rPr lang="en-US" sz="2000" dirty="0">
                <a:ln w="9000" cmpd="sng">
                  <a:solidFill>
                    <a:schemeClr val="accent4">
                      <a:shade val="50000"/>
                      <a:satMod val="120000"/>
                    </a:schemeClr>
                  </a:solidFill>
                  <a:prstDash val="solid"/>
                </a:ln>
                <a:solidFill>
                  <a:srgbClr val="333399"/>
                </a:solidFill>
                <a:effectLst>
                  <a:reflection blurRad="12700" stA="28000" endPos="45000" dist="1000" dir="5400000" sy="-100000" algn="bl" rotWithShape="0"/>
                </a:effectLst>
              </a:rPr>
              <a:t>t</a:t>
            </a:r>
            <a:r>
              <a:rPr lang="en-US" sz="2000" cap="all" dirty="0" smtClean="0">
                <a:ln w="9000" cmpd="sng">
                  <a:solidFill>
                    <a:schemeClr val="accent4">
                      <a:shade val="50000"/>
                      <a:satMod val="120000"/>
                    </a:schemeClr>
                  </a:solidFill>
                  <a:prstDash val="solid"/>
                </a:ln>
                <a:solidFill>
                  <a:srgbClr val="333399"/>
                </a:solidFill>
                <a:effectLst>
                  <a:reflection blurRad="12700" stA="28000" endPos="45000" dist="1000" dir="5400000" sy="-100000" algn="bl" rotWithShape="0"/>
                </a:effectLst>
              </a:rPr>
              <a:t>) determination</a:t>
            </a:r>
            <a:endParaRPr lang="en-US" sz="2000" dirty="0">
              <a:solidFill>
                <a:schemeClr val="tx1"/>
              </a:solidFill>
              <a:latin typeface="Arial" pitchFamily="34" charset="0"/>
              <a:cs typeface="Arial" pitchFamily="34" charset="0"/>
            </a:endParaRPr>
          </a:p>
        </p:txBody>
      </p:sp>
      <p:grpSp>
        <p:nvGrpSpPr>
          <p:cNvPr id="25" name="Group 24"/>
          <p:cNvGrpSpPr/>
          <p:nvPr/>
        </p:nvGrpSpPr>
        <p:grpSpPr>
          <a:xfrm>
            <a:off x="512329" y="1124744"/>
            <a:ext cx="5791706" cy="4369146"/>
            <a:chOff x="1003415" y="1124744"/>
            <a:chExt cx="5791706" cy="4369146"/>
          </a:xfrm>
        </p:grpSpPr>
        <p:pic>
          <p:nvPicPr>
            <p:cNvPr id="8" name="Shape 24576"/>
            <p:cNvPicPr>
              <a:picLocks noChangeAspect="1"/>
            </p:cNvPicPr>
            <p:nvPr/>
          </p:nvPicPr>
          <p:blipFill>
            <a:blip r:embed="rId2"/>
            <a:stretch>
              <a:fillRect/>
            </a:stretch>
          </p:blipFill>
          <p:spPr bwMode="auto">
            <a:xfrm>
              <a:off x="1280592" y="1124744"/>
              <a:ext cx="5514529" cy="4369146"/>
            </a:xfrm>
            <a:prstGeom prst="rect">
              <a:avLst/>
            </a:prstGeom>
            <a:solidFill>
              <a:schemeClr val="accent6">
                <a:lumMod val="20000"/>
                <a:lumOff val="80000"/>
              </a:schemeClr>
            </a:solidFill>
            <a:ln>
              <a:noFill/>
            </a:ln>
            <a:effectLst/>
          </p:spPr>
        </p:pic>
        <p:sp>
          <p:nvSpPr>
            <p:cNvPr id="11" name="Rectangle 10"/>
            <p:cNvSpPr/>
            <p:nvPr/>
          </p:nvSpPr>
          <p:spPr bwMode="auto">
            <a:xfrm>
              <a:off x="3114736" y="4792880"/>
              <a:ext cx="2918383" cy="67141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400" b="1" i="0" u="none" strike="noStrike" cap="none" normalizeH="0" baseline="0">
                <a:ln>
                  <a:noFill/>
                </a:ln>
                <a:solidFill>
                  <a:schemeClr val="accent2"/>
                </a:solidFill>
                <a:effectLst/>
                <a:latin typeface="Arial" pitchFamily="-105" charset="0"/>
              </a:endParaRPr>
            </a:p>
          </p:txBody>
        </p:sp>
        <p:sp>
          <p:nvSpPr>
            <p:cNvPr id="10" name="TextBox 9"/>
            <p:cNvSpPr txBox="1"/>
            <p:nvPr/>
          </p:nvSpPr>
          <p:spPr>
            <a:xfrm>
              <a:off x="3047001" y="4784413"/>
              <a:ext cx="3031599" cy="675057"/>
            </a:xfrm>
            <a:prstGeom prst="rect">
              <a:avLst/>
            </a:prstGeom>
            <a:noFill/>
          </p:spPr>
          <p:txBody>
            <a:bodyPr wrap="none" rtlCol="0">
              <a:spAutoFit/>
            </a:bodyPr>
            <a:lstStyle/>
            <a:p>
              <a:pPr algn="l">
                <a:lnSpc>
                  <a:spcPct val="80000"/>
                </a:lnSpc>
              </a:pPr>
              <a:r>
                <a:rPr lang="en-US" sz="800" dirty="0"/>
                <a:t>c</a:t>
              </a:r>
              <a:r>
                <a:rPr lang="en-US" sz="800" dirty="0" smtClean="0"/>
                <a:t>urrent values of phase (P) and amplitude (A) of the signal</a:t>
              </a:r>
            </a:p>
            <a:p>
              <a:pPr algn="l">
                <a:lnSpc>
                  <a:spcPct val="80000"/>
                </a:lnSpc>
              </a:pPr>
              <a:r>
                <a:rPr lang="en-US" sz="800" dirty="0"/>
                <a:t>m</a:t>
              </a:r>
              <a:r>
                <a:rPr lang="en-US" sz="800" dirty="0" smtClean="0"/>
                <a:t>onthly averaged values of &lt;A&gt; and &lt;P&gt;</a:t>
              </a:r>
            </a:p>
            <a:p>
              <a:pPr algn="l">
                <a:lnSpc>
                  <a:spcPct val="80000"/>
                </a:lnSpc>
              </a:pPr>
              <a:r>
                <a:rPr lang="en-US" sz="800" dirty="0"/>
                <a:t>l</a:t>
              </a:r>
              <a:r>
                <a:rPr lang="en-US" sz="800" dirty="0" smtClean="0"/>
                <a:t>ines of the sunrise and sunset in Japan</a:t>
              </a:r>
            </a:p>
            <a:p>
              <a:pPr algn="l">
                <a:lnSpc>
                  <a:spcPct val="80000"/>
                </a:lnSpc>
              </a:pPr>
              <a:r>
                <a:rPr lang="en-US" sz="800" dirty="0"/>
                <a:t>l</a:t>
              </a:r>
              <a:r>
                <a:rPr lang="en-US" sz="800" dirty="0" smtClean="0"/>
                <a:t>ines of the sunrise and sunset in P. </a:t>
              </a:r>
              <a:r>
                <a:rPr lang="en-US" sz="800" dirty="0" err="1" smtClean="0"/>
                <a:t>Kamchatskiy</a:t>
              </a:r>
              <a:r>
                <a:rPr lang="en-US" sz="800" dirty="0" smtClean="0"/>
                <a:t>  </a:t>
              </a:r>
              <a:endParaRPr lang="en-US" sz="800" dirty="0"/>
            </a:p>
          </p:txBody>
        </p:sp>
        <p:sp>
          <p:nvSpPr>
            <p:cNvPr id="13" name="Rectangle 12"/>
            <p:cNvSpPr/>
            <p:nvPr/>
          </p:nvSpPr>
          <p:spPr bwMode="auto">
            <a:xfrm>
              <a:off x="2485341" y="4387103"/>
              <a:ext cx="414986" cy="20278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400" b="1" i="0" u="none" strike="noStrike" cap="none" normalizeH="0" baseline="0">
                <a:ln>
                  <a:noFill/>
                </a:ln>
                <a:solidFill>
                  <a:schemeClr val="accent2"/>
                </a:solidFill>
                <a:effectLst/>
                <a:latin typeface="Arial" pitchFamily="-105" charset="0"/>
              </a:endParaRPr>
            </a:p>
          </p:txBody>
        </p:sp>
        <p:sp>
          <p:nvSpPr>
            <p:cNvPr id="14" name="Rectangle 13"/>
            <p:cNvSpPr/>
            <p:nvPr/>
          </p:nvSpPr>
          <p:spPr bwMode="auto">
            <a:xfrm>
              <a:off x="5240955" y="4395783"/>
              <a:ext cx="414986" cy="20278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400" b="1" i="0" u="none" strike="noStrike" cap="none" normalizeH="0" baseline="0">
                <a:ln>
                  <a:noFill/>
                </a:ln>
                <a:solidFill>
                  <a:schemeClr val="accent2"/>
                </a:solidFill>
                <a:effectLst/>
                <a:latin typeface="Arial" pitchFamily="-105" charset="0"/>
              </a:endParaRPr>
            </a:p>
          </p:txBody>
        </p:sp>
        <p:sp>
          <p:nvSpPr>
            <p:cNvPr id="15" name="TextBox 14"/>
            <p:cNvSpPr txBox="1"/>
            <p:nvPr/>
          </p:nvSpPr>
          <p:spPr>
            <a:xfrm rot="16200000">
              <a:off x="1068643" y="3405816"/>
              <a:ext cx="370013" cy="246221"/>
            </a:xfrm>
            <a:prstGeom prst="rect">
              <a:avLst/>
            </a:prstGeom>
            <a:noFill/>
          </p:spPr>
          <p:txBody>
            <a:bodyPr wrap="none" rtlCol="0">
              <a:spAutoFit/>
            </a:bodyPr>
            <a:lstStyle/>
            <a:p>
              <a:r>
                <a:rPr lang="en-US" sz="1000" b="0" dirty="0" err="1" smtClean="0"/>
                <a:t>dgr</a:t>
              </a:r>
              <a:endParaRPr lang="en-US" sz="1000" b="0" dirty="0"/>
            </a:p>
          </p:txBody>
        </p:sp>
        <p:sp>
          <p:nvSpPr>
            <p:cNvPr id="17" name="Rectangle 16"/>
            <p:cNvSpPr/>
            <p:nvPr/>
          </p:nvSpPr>
          <p:spPr bwMode="auto">
            <a:xfrm>
              <a:off x="1030946" y="3356992"/>
              <a:ext cx="414986" cy="29689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400" b="1" i="0" u="none" strike="noStrike" cap="none" normalizeH="0" baseline="0">
                <a:ln>
                  <a:noFill/>
                </a:ln>
                <a:solidFill>
                  <a:schemeClr val="accent2"/>
                </a:solidFill>
                <a:effectLst/>
                <a:latin typeface="Arial" pitchFamily="-105" charset="0"/>
              </a:endParaRPr>
            </a:p>
          </p:txBody>
        </p:sp>
        <p:sp>
          <p:nvSpPr>
            <p:cNvPr id="16" name="Rectangle 15"/>
            <p:cNvSpPr/>
            <p:nvPr/>
          </p:nvSpPr>
          <p:spPr bwMode="auto">
            <a:xfrm>
              <a:off x="1003415" y="1721724"/>
              <a:ext cx="414986" cy="29689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400" b="1" i="0" u="none" strike="noStrike" cap="none" normalizeH="0" baseline="0">
                <a:ln>
                  <a:noFill/>
                </a:ln>
                <a:solidFill>
                  <a:schemeClr val="accent2"/>
                </a:solidFill>
                <a:effectLst/>
                <a:latin typeface="Arial" pitchFamily="-105" charset="0"/>
              </a:endParaRPr>
            </a:p>
          </p:txBody>
        </p:sp>
        <p:sp>
          <p:nvSpPr>
            <p:cNvPr id="18" name="TextBox 17"/>
            <p:cNvSpPr txBox="1"/>
            <p:nvPr/>
          </p:nvSpPr>
          <p:spPr>
            <a:xfrm rot="16200000">
              <a:off x="1074017" y="1817239"/>
              <a:ext cx="370013" cy="246221"/>
            </a:xfrm>
            <a:prstGeom prst="rect">
              <a:avLst/>
            </a:prstGeom>
            <a:noFill/>
          </p:spPr>
          <p:txBody>
            <a:bodyPr wrap="none" rtlCol="0">
              <a:spAutoFit/>
            </a:bodyPr>
            <a:lstStyle/>
            <a:p>
              <a:r>
                <a:rPr lang="en-US" sz="1000" b="0" dirty="0" err="1" smtClean="0"/>
                <a:t>dgr</a:t>
              </a:r>
              <a:endParaRPr lang="en-US" sz="1000" b="0" dirty="0"/>
            </a:p>
          </p:txBody>
        </p:sp>
        <p:sp>
          <p:nvSpPr>
            <p:cNvPr id="19" name="TextBox 18"/>
            <p:cNvSpPr txBox="1"/>
            <p:nvPr/>
          </p:nvSpPr>
          <p:spPr>
            <a:xfrm rot="16200000">
              <a:off x="1068642" y="3422419"/>
              <a:ext cx="370013" cy="246221"/>
            </a:xfrm>
            <a:prstGeom prst="rect">
              <a:avLst/>
            </a:prstGeom>
            <a:noFill/>
          </p:spPr>
          <p:txBody>
            <a:bodyPr wrap="none" rtlCol="0">
              <a:spAutoFit/>
            </a:bodyPr>
            <a:lstStyle/>
            <a:p>
              <a:r>
                <a:rPr lang="en-US" sz="1000" b="0" dirty="0" err="1" smtClean="0"/>
                <a:t>dgr</a:t>
              </a:r>
              <a:endParaRPr lang="en-US" sz="1000" b="0" dirty="0"/>
            </a:p>
          </p:txBody>
        </p:sp>
        <p:sp>
          <p:nvSpPr>
            <p:cNvPr id="20" name="Rectangle 19"/>
            <p:cNvSpPr/>
            <p:nvPr/>
          </p:nvSpPr>
          <p:spPr bwMode="auto">
            <a:xfrm>
              <a:off x="3888593" y="1655498"/>
              <a:ext cx="414986" cy="29689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400" b="1" i="0" u="none" strike="noStrike" cap="none" normalizeH="0" baseline="0">
                <a:ln>
                  <a:noFill/>
                </a:ln>
                <a:solidFill>
                  <a:schemeClr val="accent2"/>
                </a:solidFill>
                <a:effectLst/>
                <a:latin typeface="Arial" pitchFamily="-105" charset="0"/>
              </a:endParaRPr>
            </a:p>
          </p:txBody>
        </p:sp>
        <p:sp>
          <p:nvSpPr>
            <p:cNvPr id="21" name="TextBox 20"/>
            <p:cNvSpPr txBox="1"/>
            <p:nvPr/>
          </p:nvSpPr>
          <p:spPr>
            <a:xfrm rot="16200000">
              <a:off x="3981907" y="1751013"/>
              <a:ext cx="341522" cy="246221"/>
            </a:xfrm>
            <a:prstGeom prst="rect">
              <a:avLst/>
            </a:prstGeom>
            <a:noFill/>
          </p:spPr>
          <p:txBody>
            <a:bodyPr wrap="none" rtlCol="0">
              <a:spAutoFit/>
            </a:bodyPr>
            <a:lstStyle/>
            <a:p>
              <a:r>
                <a:rPr lang="en-US" sz="1000" b="0" dirty="0" smtClean="0"/>
                <a:t>dB</a:t>
              </a:r>
              <a:endParaRPr lang="en-US" sz="1000" b="0" dirty="0"/>
            </a:p>
          </p:txBody>
        </p:sp>
        <p:sp>
          <p:nvSpPr>
            <p:cNvPr id="22" name="Rectangle 21"/>
            <p:cNvSpPr/>
            <p:nvPr/>
          </p:nvSpPr>
          <p:spPr bwMode="auto">
            <a:xfrm>
              <a:off x="3917882" y="3273187"/>
              <a:ext cx="414986" cy="29689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400" b="1" i="0" u="none" strike="noStrike" cap="none" normalizeH="0" baseline="0">
                <a:ln>
                  <a:noFill/>
                </a:ln>
                <a:solidFill>
                  <a:schemeClr val="accent2"/>
                </a:solidFill>
                <a:effectLst/>
                <a:latin typeface="Arial" pitchFamily="-105" charset="0"/>
              </a:endParaRPr>
            </a:p>
          </p:txBody>
        </p:sp>
        <p:sp>
          <p:nvSpPr>
            <p:cNvPr id="23" name="TextBox 22"/>
            <p:cNvSpPr txBox="1"/>
            <p:nvPr/>
          </p:nvSpPr>
          <p:spPr>
            <a:xfrm rot="16200000">
              <a:off x="4011196" y="3368702"/>
              <a:ext cx="341522" cy="246221"/>
            </a:xfrm>
            <a:prstGeom prst="rect">
              <a:avLst/>
            </a:prstGeom>
            <a:noFill/>
          </p:spPr>
          <p:txBody>
            <a:bodyPr wrap="none" rtlCol="0">
              <a:spAutoFit/>
            </a:bodyPr>
            <a:lstStyle/>
            <a:p>
              <a:r>
                <a:rPr lang="en-US" sz="1000" b="0" dirty="0" smtClean="0"/>
                <a:t>dB</a:t>
              </a:r>
              <a:endParaRPr lang="en-US" sz="1000" b="0" dirty="0"/>
            </a:p>
          </p:txBody>
        </p:sp>
      </p:grpSp>
      <p:sp>
        <p:nvSpPr>
          <p:cNvPr id="24" name="Rectangle 23"/>
          <p:cNvSpPr/>
          <p:nvPr/>
        </p:nvSpPr>
        <p:spPr>
          <a:xfrm>
            <a:off x="6609184" y="1190805"/>
            <a:ext cx="3080792" cy="1746632"/>
          </a:xfrm>
          <a:prstGeom prst="rect">
            <a:avLst/>
          </a:prstGeom>
        </p:spPr>
        <p:txBody>
          <a:bodyPr wrap="square">
            <a:spAutoFit/>
          </a:bodyPr>
          <a:lstStyle/>
          <a:p>
            <a:pPr algn="just"/>
            <a:r>
              <a:rPr lang="en-US" sz="1400" dirty="0" smtClean="0">
                <a:solidFill>
                  <a:srgbClr val="FF0000"/>
                </a:solidFill>
              </a:rPr>
              <a:t>Method </a:t>
            </a:r>
            <a:r>
              <a:rPr lang="en-US" sz="1400" dirty="0">
                <a:solidFill>
                  <a:srgbClr val="FF0000"/>
                </a:solidFill>
              </a:rPr>
              <a:t>of analysis</a:t>
            </a:r>
          </a:p>
          <a:p>
            <a:pPr algn="just"/>
            <a:r>
              <a:rPr lang="en-US" sz="1100" b="0" dirty="0"/>
              <a:t>The </a:t>
            </a:r>
            <a:r>
              <a:rPr lang="en-US" sz="1100" dirty="0"/>
              <a:t>day</a:t>
            </a:r>
            <a:r>
              <a:rPr lang="en-US" sz="1100" b="0" dirty="0"/>
              <a:t> and </a:t>
            </a:r>
            <a:r>
              <a:rPr lang="en-US" sz="1100" dirty="0"/>
              <a:t>nighttime</a:t>
            </a:r>
            <a:r>
              <a:rPr lang="en-US" sz="1100" b="0" dirty="0"/>
              <a:t> ionosphere has different </a:t>
            </a:r>
            <a:r>
              <a:rPr lang="en-US" sz="1100" b="0" dirty="0" smtClean="0"/>
              <a:t>characteristics. Solar </a:t>
            </a:r>
            <a:r>
              <a:rPr lang="en-US" sz="1100" b="0" dirty="0"/>
              <a:t>UV and X-ray radiation dominates the ionization </a:t>
            </a:r>
            <a:r>
              <a:rPr lang="en-US" sz="1100" b="0" dirty="0" smtClean="0"/>
              <a:t>processes during </a:t>
            </a:r>
            <a:r>
              <a:rPr lang="en-US" sz="1100" b="0" dirty="0"/>
              <a:t>the day, so </a:t>
            </a:r>
            <a:r>
              <a:rPr lang="en-US" sz="1100" b="0" dirty="0" smtClean="0"/>
              <a:t>effect of ionization </a:t>
            </a:r>
            <a:r>
              <a:rPr lang="en-US" sz="1100" b="0" dirty="0"/>
              <a:t>is </a:t>
            </a:r>
            <a:r>
              <a:rPr lang="en-US" sz="1100" b="0" dirty="0" smtClean="0"/>
              <a:t>significant</a:t>
            </a:r>
            <a:r>
              <a:rPr lang="en-US" sz="1100" b="0" dirty="0"/>
              <a:t>. During </a:t>
            </a:r>
            <a:r>
              <a:rPr lang="en-US" sz="1100" b="0" dirty="0" smtClean="0"/>
              <a:t>night time, the non</a:t>
            </a:r>
            <a:r>
              <a:rPr lang="en-US" sz="1100" b="0" dirty="0"/>
              <a:t>-solar sources (e.g. cosmic rays, meteoric ionization, etc.) </a:t>
            </a:r>
            <a:r>
              <a:rPr lang="en-US" sz="1100" b="0" dirty="0" smtClean="0"/>
              <a:t>maintain the less </a:t>
            </a:r>
            <a:r>
              <a:rPr lang="en-US" sz="1100" b="0" dirty="0"/>
              <a:t>free electrons and ions concentrations</a:t>
            </a:r>
            <a:r>
              <a:rPr lang="en-US" sz="1100" b="0" dirty="0" smtClean="0"/>
              <a:t>.</a:t>
            </a:r>
            <a:endParaRPr lang="en-US" sz="1100" dirty="0"/>
          </a:p>
        </p:txBody>
      </p:sp>
      <p:grpSp>
        <p:nvGrpSpPr>
          <p:cNvPr id="34" name="Group 33"/>
          <p:cNvGrpSpPr/>
          <p:nvPr/>
        </p:nvGrpSpPr>
        <p:grpSpPr>
          <a:xfrm>
            <a:off x="4088904" y="2215970"/>
            <a:ext cx="2197867" cy="306522"/>
            <a:chOff x="4088904" y="2215970"/>
            <a:chExt cx="2197867" cy="306522"/>
          </a:xfrm>
        </p:grpSpPr>
        <p:sp>
          <p:nvSpPr>
            <p:cNvPr id="26" name="Rectangle 25"/>
            <p:cNvSpPr/>
            <p:nvPr/>
          </p:nvSpPr>
          <p:spPr bwMode="auto">
            <a:xfrm>
              <a:off x="5835788" y="2215970"/>
              <a:ext cx="450983" cy="216024"/>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400" b="1" i="0" u="none" strike="noStrike" cap="none" normalizeH="0" baseline="0">
                <a:ln>
                  <a:noFill/>
                </a:ln>
                <a:solidFill>
                  <a:schemeClr val="accent2"/>
                </a:solidFill>
                <a:effectLst/>
                <a:latin typeface="Arial" pitchFamily="-105" charset="0"/>
              </a:endParaRPr>
            </a:p>
          </p:txBody>
        </p:sp>
        <p:sp>
          <p:nvSpPr>
            <p:cNvPr id="27" name="TextBox 26"/>
            <p:cNvSpPr txBox="1"/>
            <p:nvPr/>
          </p:nvSpPr>
          <p:spPr>
            <a:xfrm>
              <a:off x="5926926" y="2275819"/>
              <a:ext cx="351378" cy="215444"/>
            </a:xfrm>
            <a:prstGeom prst="rect">
              <a:avLst/>
            </a:prstGeom>
            <a:noFill/>
          </p:spPr>
          <p:txBody>
            <a:bodyPr wrap="none" rtlCol="0">
              <a:spAutoFit/>
            </a:bodyPr>
            <a:lstStyle/>
            <a:p>
              <a:r>
                <a:rPr lang="en-US" sz="800" b="0" dirty="0" smtClean="0"/>
                <a:t>day</a:t>
              </a:r>
              <a:endParaRPr lang="en-US" sz="800" b="0" dirty="0"/>
            </a:p>
          </p:txBody>
        </p:sp>
        <p:sp>
          <p:nvSpPr>
            <p:cNvPr id="28" name="Rectangle 27"/>
            <p:cNvSpPr/>
            <p:nvPr/>
          </p:nvSpPr>
          <p:spPr bwMode="auto">
            <a:xfrm>
              <a:off x="4088904" y="2238732"/>
              <a:ext cx="450983" cy="216024"/>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400" b="1" i="0" u="none" strike="noStrike" cap="none" normalizeH="0" baseline="0">
                <a:ln>
                  <a:noFill/>
                </a:ln>
                <a:solidFill>
                  <a:schemeClr val="accent2"/>
                </a:solidFill>
                <a:effectLst/>
                <a:latin typeface="Arial" pitchFamily="-105" charset="0"/>
              </a:endParaRPr>
            </a:p>
          </p:txBody>
        </p:sp>
        <p:sp>
          <p:nvSpPr>
            <p:cNvPr id="29" name="TextBox 28"/>
            <p:cNvSpPr txBox="1"/>
            <p:nvPr/>
          </p:nvSpPr>
          <p:spPr>
            <a:xfrm>
              <a:off x="4180042" y="2298581"/>
              <a:ext cx="351378" cy="215444"/>
            </a:xfrm>
            <a:prstGeom prst="rect">
              <a:avLst/>
            </a:prstGeom>
            <a:noFill/>
          </p:spPr>
          <p:txBody>
            <a:bodyPr wrap="none" rtlCol="0">
              <a:spAutoFit/>
            </a:bodyPr>
            <a:lstStyle/>
            <a:p>
              <a:r>
                <a:rPr lang="en-US" sz="800" b="0" dirty="0" smtClean="0"/>
                <a:t>day</a:t>
              </a:r>
              <a:endParaRPr lang="en-US" sz="800" b="0" dirty="0"/>
            </a:p>
          </p:txBody>
        </p:sp>
        <p:sp>
          <p:nvSpPr>
            <p:cNvPr id="30" name="Rectangle 29"/>
            <p:cNvSpPr/>
            <p:nvPr/>
          </p:nvSpPr>
          <p:spPr bwMode="auto">
            <a:xfrm>
              <a:off x="5079018" y="2247199"/>
              <a:ext cx="450983" cy="216024"/>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400" b="1" i="0" u="none" strike="noStrike" cap="none" normalizeH="0" baseline="0">
                <a:ln>
                  <a:noFill/>
                </a:ln>
                <a:solidFill>
                  <a:schemeClr val="accent2"/>
                </a:solidFill>
                <a:effectLst/>
                <a:latin typeface="Arial" pitchFamily="-105" charset="0"/>
              </a:endParaRPr>
            </a:p>
          </p:txBody>
        </p:sp>
        <p:sp>
          <p:nvSpPr>
            <p:cNvPr id="31" name="TextBox 30"/>
            <p:cNvSpPr txBox="1"/>
            <p:nvPr/>
          </p:nvSpPr>
          <p:spPr>
            <a:xfrm>
              <a:off x="5138097" y="2307048"/>
              <a:ext cx="415498" cy="215444"/>
            </a:xfrm>
            <a:prstGeom prst="rect">
              <a:avLst/>
            </a:prstGeom>
            <a:noFill/>
          </p:spPr>
          <p:txBody>
            <a:bodyPr wrap="none" rtlCol="0">
              <a:spAutoFit/>
            </a:bodyPr>
            <a:lstStyle/>
            <a:p>
              <a:r>
                <a:rPr lang="en-US" sz="800" b="0" dirty="0" smtClean="0"/>
                <a:t>night</a:t>
              </a:r>
              <a:endParaRPr lang="en-US" sz="800" b="0" dirty="0"/>
            </a:p>
          </p:txBody>
        </p:sp>
      </p:grpSp>
      <p:sp>
        <p:nvSpPr>
          <p:cNvPr id="55" name="Rectangle 54"/>
          <p:cNvSpPr/>
          <p:nvPr/>
        </p:nvSpPr>
        <p:spPr bwMode="auto">
          <a:xfrm>
            <a:off x="3055376" y="2218030"/>
            <a:ext cx="450983" cy="216024"/>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400" b="1" i="0" u="none" strike="noStrike" cap="none" normalizeH="0" baseline="0">
              <a:ln>
                <a:noFill/>
              </a:ln>
              <a:solidFill>
                <a:schemeClr val="accent2"/>
              </a:solidFill>
              <a:effectLst/>
              <a:latin typeface="Arial" pitchFamily="-105" charset="0"/>
            </a:endParaRPr>
          </a:p>
        </p:txBody>
      </p:sp>
      <p:sp>
        <p:nvSpPr>
          <p:cNvPr id="56" name="TextBox 55"/>
          <p:cNvSpPr txBox="1"/>
          <p:nvPr/>
        </p:nvSpPr>
        <p:spPr>
          <a:xfrm>
            <a:off x="3146514" y="2277879"/>
            <a:ext cx="351378" cy="215444"/>
          </a:xfrm>
          <a:prstGeom prst="rect">
            <a:avLst/>
          </a:prstGeom>
          <a:noFill/>
        </p:spPr>
        <p:txBody>
          <a:bodyPr wrap="none" rtlCol="0">
            <a:spAutoFit/>
          </a:bodyPr>
          <a:lstStyle/>
          <a:p>
            <a:r>
              <a:rPr lang="en-US" sz="800" b="0" dirty="0" smtClean="0"/>
              <a:t>day</a:t>
            </a:r>
            <a:endParaRPr lang="en-US" sz="800" b="0" dirty="0"/>
          </a:p>
        </p:txBody>
      </p:sp>
      <p:sp>
        <p:nvSpPr>
          <p:cNvPr id="57" name="Rectangle 56"/>
          <p:cNvSpPr/>
          <p:nvPr/>
        </p:nvSpPr>
        <p:spPr bwMode="auto">
          <a:xfrm>
            <a:off x="1308492" y="2240792"/>
            <a:ext cx="450983" cy="216024"/>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400" b="1" i="0" u="none" strike="noStrike" cap="none" normalizeH="0" baseline="0">
              <a:ln>
                <a:noFill/>
              </a:ln>
              <a:solidFill>
                <a:schemeClr val="accent2"/>
              </a:solidFill>
              <a:effectLst/>
              <a:latin typeface="Arial" pitchFamily="-105" charset="0"/>
            </a:endParaRPr>
          </a:p>
        </p:txBody>
      </p:sp>
      <p:sp>
        <p:nvSpPr>
          <p:cNvPr id="58" name="TextBox 57"/>
          <p:cNvSpPr txBox="1"/>
          <p:nvPr/>
        </p:nvSpPr>
        <p:spPr>
          <a:xfrm>
            <a:off x="1399630" y="2300641"/>
            <a:ext cx="351378" cy="215444"/>
          </a:xfrm>
          <a:prstGeom prst="rect">
            <a:avLst/>
          </a:prstGeom>
          <a:noFill/>
        </p:spPr>
        <p:txBody>
          <a:bodyPr wrap="none" rtlCol="0">
            <a:spAutoFit/>
          </a:bodyPr>
          <a:lstStyle/>
          <a:p>
            <a:r>
              <a:rPr lang="en-US" sz="800" b="0" dirty="0" smtClean="0"/>
              <a:t>day</a:t>
            </a:r>
            <a:endParaRPr lang="en-US" sz="800" b="0" dirty="0"/>
          </a:p>
        </p:txBody>
      </p:sp>
      <p:sp>
        <p:nvSpPr>
          <p:cNvPr id="61" name="Rectangle 60"/>
          <p:cNvSpPr/>
          <p:nvPr/>
        </p:nvSpPr>
        <p:spPr bwMode="auto">
          <a:xfrm>
            <a:off x="2348166" y="2337264"/>
            <a:ext cx="360040" cy="144016"/>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400" b="1" i="0" u="none" strike="noStrike" cap="none" normalizeH="0" baseline="0">
              <a:ln>
                <a:noFill/>
              </a:ln>
              <a:solidFill>
                <a:schemeClr val="accent2"/>
              </a:solidFill>
              <a:effectLst/>
              <a:latin typeface="Arial" pitchFamily="-105" charset="0"/>
            </a:endParaRPr>
          </a:p>
        </p:txBody>
      </p:sp>
      <p:sp>
        <p:nvSpPr>
          <p:cNvPr id="60" name="TextBox 59"/>
          <p:cNvSpPr txBox="1"/>
          <p:nvPr/>
        </p:nvSpPr>
        <p:spPr>
          <a:xfrm>
            <a:off x="2348166" y="2278535"/>
            <a:ext cx="415498" cy="215444"/>
          </a:xfrm>
          <a:prstGeom prst="rect">
            <a:avLst/>
          </a:prstGeom>
          <a:noFill/>
        </p:spPr>
        <p:txBody>
          <a:bodyPr wrap="none" rtlCol="0">
            <a:spAutoFit/>
          </a:bodyPr>
          <a:lstStyle/>
          <a:p>
            <a:r>
              <a:rPr lang="en-US" sz="800" b="0" dirty="0" smtClean="0"/>
              <a:t>night</a:t>
            </a:r>
            <a:endParaRPr lang="en-US" sz="800" b="0" dirty="0"/>
          </a:p>
        </p:txBody>
      </p:sp>
      <p:sp>
        <p:nvSpPr>
          <p:cNvPr id="62" name="Rectangle 61"/>
          <p:cNvSpPr/>
          <p:nvPr/>
        </p:nvSpPr>
        <p:spPr>
          <a:xfrm>
            <a:off x="6638857" y="3248970"/>
            <a:ext cx="3008784" cy="3308598"/>
          </a:xfrm>
          <a:prstGeom prst="rect">
            <a:avLst/>
          </a:prstGeom>
        </p:spPr>
        <p:txBody>
          <a:bodyPr wrap="square">
            <a:spAutoFit/>
          </a:bodyPr>
          <a:lstStyle/>
          <a:p>
            <a:pPr algn="just"/>
            <a:r>
              <a:rPr lang="en-US" sz="1100" b="0" dirty="0" smtClean="0"/>
              <a:t>Nighttime </a:t>
            </a:r>
            <a:r>
              <a:rPr lang="en-US" sz="1100" b="0" dirty="0"/>
              <a:t>ionosphere is not </a:t>
            </a:r>
            <a:r>
              <a:rPr lang="en-US" sz="1100" b="0" dirty="0" smtClean="0"/>
              <a:t>very </a:t>
            </a:r>
            <a:r>
              <a:rPr lang="en-US" sz="1100" b="0" dirty="0"/>
              <a:t>stable and provides optimal </a:t>
            </a:r>
            <a:r>
              <a:rPr lang="en-US" sz="1100" b="0" dirty="0" smtClean="0"/>
              <a:t>conditions for </a:t>
            </a:r>
            <a:r>
              <a:rPr lang="en-US" sz="1100" b="0" dirty="0"/>
              <a:t>the detection of </a:t>
            </a:r>
            <a:r>
              <a:rPr lang="en-US" sz="1100" b="0" dirty="0" err="1"/>
              <a:t>ionospheric</a:t>
            </a:r>
            <a:r>
              <a:rPr lang="en-US" sz="1100" b="0" dirty="0"/>
              <a:t> </a:t>
            </a:r>
            <a:r>
              <a:rPr lang="en-US" sz="1100" b="0" dirty="0" smtClean="0"/>
              <a:t>disturbances </a:t>
            </a:r>
            <a:r>
              <a:rPr lang="en-US" sz="1100" b="0" dirty="0"/>
              <a:t>by the VLF/LF </a:t>
            </a:r>
            <a:r>
              <a:rPr lang="en-US" sz="1100" b="0" dirty="0" smtClean="0"/>
              <a:t>signals.</a:t>
            </a:r>
          </a:p>
          <a:p>
            <a:pPr algn="just"/>
            <a:r>
              <a:rPr lang="en-US" sz="1100" b="0" dirty="0" smtClean="0"/>
              <a:t>Our data processed </a:t>
            </a:r>
            <a:r>
              <a:rPr lang="en-US" sz="1100" b="0" dirty="0"/>
              <a:t>by </a:t>
            </a:r>
            <a:r>
              <a:rPr lang="en-US" sz="1100" b="0" dirty="0" err="1" smtClean="0"/>
              <a:t>analysing</a:t>
            </a:r>
            <a:r>
              <a:rPr lang="en-US" sz="1100" b="0" dirty="0" smtClean="0"/>
              <a:t> the </a:t>
            </a:r>
            <a:r>
              <a:rPr lang="en-US" sz="1100" b="0" dirty="0"/>
              <a:t>difference between the real signal in nighttime </a:t>
            </a:r>
            <a:r>
              <a:rPr lang="en-US" sz="1100" b="0" dirty="0" smtClean="0"/>
              <a:t>and the </a:t>
            </a:r>
            <a:r>
              <a:rPr lang="en-US" sz="1100" b="0" dirty="0"/>
              <a:t>model </a:t>
            </a:r>
            <a:r>
              <a:rPr lang="en-US" sz="1100" b="0" dirty="0" smtClean="0"/>
              <a:t>(</a:t>
            </a:r>
            <a:r>
              <a:rPr lang="en-US" sz="1100" b="0" i="1" dirty="0" err="1"/>
              <a:t>Rozhnoi</a:t>
            </a:r>
            <a:r>
              <a:rPr lang="en-US" sz="1100" b="0" i="1" dirty="0"/>
              <a:t> et al., 2004</a:t>
            </a:r>
            <a:r>
              <a:rPr lang="en-US" sz="1100" b="0" dirty="0"/>
              <a:t>). The model for the </a:t>
            </a:r>
            <a:r>
              <a:rPr lang="en-US" sz="1100" b="0" dirty="0" smtClean="0"/>
              <a:t>ground-based observation </a:t>
            </a:r>
            <a:r>
              <a:rPr lang="en-US" sz="1100" b="0" dirty="0"/>
              <a:t>is based on </a:t>
            </a:r>
            <a:r>
              <a:rPr lang="en-US" sz="1100" dirty="0">
                <a:solidFill>
                  <a:srgbClr val="000090"/>
                </a:solidFill>
              </a:rPr>
              <a:t>monthly averaged signals </a:t>
            </a:r>
            <a:r>
              <a:rPr lang="en-US" sz="1100" b="0" dirty="0"/>
              <a:t>calculated </a:t>
            </a:r>
            <a:r>
              <a:rPr lang="en-US" sz="1100" b="0" dirty="0" smtClean="0"/>
              <a:t>by using data </a:t>
            </a:r>
            <a:r>
              <a:rPr lang="en-US" sz="1100" b="0" dirty="0"/>
              <a:t>from </a:t>
            </a:r>
            <a:r>
              <a:rPr lang="en-US" sz="1100" dirty="0">
                <a:solidFill>
                  <a:srgbClr val="000090"/>
                </a:solidFill>
              </a:rPr>
              <a:t>quiet days</a:t>
            </a:r>
            <a:r>
              <a:rPr lang="en-US" sz="1100" b="0" dirty="0"/>
              <a:t>. The models of the </a:t>
            </a:r>
            <a:r>
              <a:rPr lang="en-US" sz="1100" dirty="0"/>
              <a:t>seasonal variation </a:t>
            </a:r>
            <a:r>
              <a:rPr lang="en-US" sz="1100" b="0" dirty="0"/>
              <a:t>in </a:t>
            </a:r>
            <a:r>
              <a:rPr lang="en-US" sz="1100" b="0" dirty="0" smtClean="0"/>
              <a:t>the </a:t>
            </a:r>
            <a:r>
              <a:rPr lang="en-US" sz="1100" b="0" dirty="0"/>
              <a:t>amplitude and phase of signals are used to remove the general trends in the data, leaving a residual signal of phase </a:t>
            </a:r>
            <a:r>
              <a:rPr lang="en-US" sz="1100" b="0" dirty="0" err="1"/>
              <a:t>dP</a:t>
            </a:r>
            <a:r>
              <a:rPr lang="en-US" sz="1100" b="0" dirty="0"/>
              <a:t> or amplitude </a:t>
            </a:r>
            <a:r>
              <a:rPr lang="en-US" sz="1100" b="0" dirty="0" err="1"/>
              <a:t>dA</a:t>
            </a:r>
            <a:r>
              <a:rPr lang="en-US" sz="1100" b="0" dirty="0"/>
              <a:t> which is defined as the difference between observed signal P(t), A(t) and model signal &lt;P&gt;, &lt;A&gt;:</a:t>
            </a:r>
            <a:endParaRPr lang="en-US" sz="1100" dirty="0"/>
          </a:p>
          <a:p>
            <a:pPr algn="just"/>
            <a:endParaRPr lang="en-US" sz="1100" b="0" dirty="0"/>
          </a:p>
        </p:txBody>
      </p:sp>
      <p:sp>
        <p:nvSpPr>
          <p:cNvPr id="63" name="Down Arrow 62"/>
          <p:cNvSpPr/>
          <p:nvPr/>
        </p:nvSpPr>
        <p:spPr bwMode="auto">
          <a:xfrm>
            <a:off x="7833320" y="2863823"/>
            <a:ext cx="484632" cy="361510"/>
          </a:xfrm>
          <a:prstGeom prst="downArrow">
            <a:avLst/>
          </a:prstGeom>
          <a:solidFill>
            <a:srgbClr val="FFFF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400" b="1" i="0" u="none" strike="noStrike" cap="none" normalizeH="0" baseline="0">
              <a:ln>
                <a:solidFill>
                  <a:srgbClr val="FF0000"/>
                </a:solidFill>
              </a:ln>
              <a:solidFill>
                <a:schemeClr val="accent2"/>
              </a:solidFill>
              <a:effectLst/>
              <a:latin typeface="Arial" pitchFamily="-105" charset="0"/>
            </a:endParaRPr>
          </a:p>
        </p:txBody>
      </p:sp>
      <p:pic>
        <p:nvPicPr>
          <p:cNvPr id="65" name="Picture 64" descr="Screen Shot 2015-12-09 at 08.47.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60" y="5589240"/>
            <a:ext cx="4953000" cy="641655"/>
          </a:xfrm>
          <a:prstGeom prst="rect">
            <a:avLst/>
          </a:prstGeom>
        </p:spPr>
      </p:pic>
    </p:spTree>
    <p:extLst>
      <p:ext uri="{BB962C8B-B14F-4D97-AF65-F5344CB8AC3E}">
        <p14:creationId xmlns:p14="http://schemas.microsoft.com/office/powerpoint/2010/main" val="2758198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76536" y="5301208"/>
            <a:ext cx="8119119" cy="954107"/>
          </a:xfrm>
          <a:prstGeom prst="rect">
            <a:avLst/>
          </a:prstGeom>
          <a:noFill/>
        </p:spPr>
        <p:txBody>
          <a:bodyPr wrap="square" rtlCol="0">
            <a:spAutoFit/>
          </a:bodyPr>
          <a:lstStyle/>
          <a:p>
            <a:pPr algn="just">
              <a:spcBef>
                <a:spcPct val="0"/>
              </a:spcBef>
            </a:pPr>
            <a:r>
              <a:rPr lang="en-US" sz="1400" b="0" dirty="0" smtClean="0"/>
              <a:t>Variations </a:t>
            </a:r>
            <a:r>
              <a:rPr lang="en-US" sz="1400" b="0" dirty="0"/>
              <a:t>of the amplitude of the LF </a:t>
            </a:r>
            <a:r>
              <a:rPr lang="en-US" sz="1400" b="0" dirty="0" smtClean="0"/>
              <a:t>signal </a:t>
            </a:r>
            <a:r>
              <a:rPr lang="en-US" sz="1400" b="0" dirty="0"/>
              <a:t>(37.5 kHz</a:t>
            </a:r>
            <a:r>
              <a:rPr lang="en-US" sz="1400" b="0" dirty="0" smtClean="0"/>
              <a:t>) </a:t>
            </a:r>
            <a:r>
              <a:rPr lang="en-US" sz="1400" b="0" dirty="0"/>
              <a:t>in the wave path NRK – Bari during periods of strong magnetic </a:t>
            </a:r>
            <a:r>
              <a:rPr lang="en-US" sz="1400" b="0" dirty="0" smtClean="0"/>
              <a:t>activity </a:t>
            </a:r>
            <a:r>
              <a:rPr lang="ru-RU" sz="1400" b="0" dirty="0"/>
              <a:t>(</a:t>
            </a:r>
            <a:r>
              <a:rPr lang="en-US" sz="1400" b="0" dirty="0" err="1"/>
              <a:t>Dst</a:t>
            </a:r>
            <a:r>
              <a:rPr lang="en-US" sz="1400" b="0" dirty="0"/>
              <a:t>~-400 </a:t>
            </a:r>
            <a:r>
              <a:rPr lang="en-GB" sz="1400" b="0" dirty="0" err="1"/>
              <a:t>nT</a:t>
            </a:r>
            <a:r>
              <a:rPr lang="ru-RU" sz="1400" b="0" dirty="0"/>
              <a:t>) </a:t>
            </a:r>
            <a:r>
              <a:rPr lang="en-US" sz="1400" b="0" dirty="0"/>
              <a:t>in the path Iceland-Bari (Italy</a:t>
            </a:r>
            <a:r>
              <a:rPr lang="en-US" sz="1400" b="0" dirty="0" smtClean="0"/>
              <a:t>): </a:t>
            </a:r>
            <a:r>
              <a:rPr lang="en-US" sz="1400" b="0" dirty="0"/>
              <a:t>a) magnetic storm in October 28-31, 2003; b) magnetic storm in November 8-10, 2004.</a:t>
            </a:r>
            <a:endParaRPr lang="ru-RU" sz="1400" b="0" dirty="0"/>
          </a:p>
          <a:p>
            <a:pPr fontAlgn="base">
              <a:spcBef>
                <a:spcPct val="0"/>
              </a:spcBef>
              <a:spcAft>
                <a:spcPct val="0"/>
              </a:spcAft>
            </a:pPr>
            <a:endParaRPr lang="ru-RU" sz="1400" b="0" dirty="0">
              <a:latin typeface="Arial" charset="0"/>
            </a:endParaRPr>
          </a:p>
        </p:txBody>
      </p:sp>
      <p:pic>
        <p:nvPicPr>
          <p:cNvPr id="5" name="Рисунок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4648" y="836712"/>
            <a:ext cx="5754216" cy="4535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2467207" y="260648"/>
            <a:ext cx="4953000" cy="400110"/>
          </a:xfrm>
          <a:prstGeom prst="rect">
            <a:avLst/>
          </a:prstGeom>
        </p:spPr>
        <p:txBody>
          <a:bodyPr>
            <a:spAutoFit/>
          </a:bodyPr>
          <a:lstStyle/>
          <a:p>
            <a:r>
              <a:rPr lang="en-US" sz="2000" cap="all" dirty="0" smtClean="0">
                <a:ln w="9000" cmpd="sng">
                  <a:solidFill>
                    <a:schemeClr val="accent4">
                      <a:shade val="50000"/>
                      <a:satMod val="120000"/>
                    </a:schemeClr>
                  </a:solidFill>
                  <a:prstDash val="solid"/>
                </a:ln>
                <a:solidFill>
                  <a:srgbClr val="333399"/>
                </a:solidFill>
                <a:effectLst>
                  <a:reflection blurRad="12700" stA="28000" endPos="45000" dist="1000" dir="5400000" sy="-100000" algn="bl" rotWithShape="0"/>
                </a:effectLst>
              </a:rPr>
              <a:t>Magnetic Storm Influence</a:t>
            </a:r>
            <a:endParaRPr lang="en-US" sz="2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3597139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191645" y="332656"/>
            <a:ext cx="3048907" cy="400110"/>
          </a:xfrm>
          <a:prstGeom prst="rect">
            <a:avLst/>
          </a:prstGeom>
        </p:spPr>
        <p:txBody>
          <a:bodyPr wrap="none">
            <a:spAutoFit/>
          </a:bodyPr>
          <a:lstStyle/>
          <a:p>
            <a:r>
              <a:rPr lang="en-US" sz="2000" cap="all" dirty="0" smtClean="0">
                <a:ln w="9000" cmpd="sng">
                  <a:solidFill>
                    <a:schemeClr val="accent4">
                      <a:shade val="50000"/>
                      <a:satMod val="120000"/>
                    </a:schemeClr>
                  </a:solidFill>
                  <a:prstDash val="solid"/>
                </a:ln>
                <a:solidFill>
                  <a:srgbClr val="333399"/>
                </a:solidFill>
                <a:effectLst>
                  <a:reflection blurRad="12700" stA="28000" endPos="45000" dist="1000" dir="5400000" sy="-100000" algn="bl" rotWithShape="0"/>
                </a:effectLst>
              </a:rPr>
              <a:t>Seasonal variation</a:t>
            </a:r>
            <a:endParaRPr lang="en-US" sz="2000" dirty="0">
              <a:solidFill>
                <a:schemeClr val="tx1"/>
              </a:solidFill>
              <a:latin typeface="Arial" pitchFamily="34" charset="0"/>
              <a:cs typeface="Arial" pitchFamily="34" charset="0"/>
            </a:endParaRPr>
          </a:p>
        </p:txBody>
      </p:sp>
      <p:pic>
        <p:nvPicPr>
          <p:cNvPr id="3" name="Picture 2" descr="seasonal_amp_variation_color_cod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9756" y="2688332"/>
            <a:ext cx="2570796" cy="1928098"/>
          </a:xfrm>
          <a:prstGeom prst="rect">
            <a:avLst/>
          </a:prstGeom>
        </p:spPr>
      </p:pic>
      <p:sp>
        <p:nvSpPr>
          <p:cNvPr id="4" name="Rectangle 3"/>
          <p:cNvSpPr/>
          <p:nvPr/>
        </p:nvSpPr>
        <p:spPr>
          <a:xfrm>
            <a:off x="6487633" y="980728"/>
            <a:ext cx="2116460" cy="1107996"/>
          </a:xfrm>
          <a:prstGeom prst="rect">
            <a:avLst/>
          </a:prstGeom>
        </p:spPr>
        <p:txBody>
          <a:bodyPr wrap="square">
            <a:spAutoFit/>
          </a:bodyPr>
          <a:lstStyle/>
          <a:p>
            <a:pPr algn="l"/>
            <a:r>
              <a:rPr lang="en-US" sz="1200" b="0" dirty="0"/>
              <a:t>Winter - Jan -&gt; Mar</a:t>
            </a:r>
          </a:p>
          <a:p>
            <a:pPr algn="l"/>
            <a:r>
              <a:rPr lang="en-US" sz="1200" b="0" dirty="0"/>
              <a:t>Spring - Apr -&gt; Jun</a:t>
            </a:r>
          </a:p>
          <a:p>
            <a:pPr algn="l"/>
            <a:r>
              <a:rPr lang="en-US" sz="1200" b="0" dirty="0"/>
              <a:t>Summer - Jul -&gt;Sep</a:t>
            </a:r>
          </a:p>
          <a:p>
            <a:pPr algn="l"/>
            <a:r>
              <a:rPr lang="en-US" sz="1200" b="0" dirty="0"/>
              <a:t>Autumn - Oct -&gt; Dec</a:t>
            </a:r>
          </a:p>
        </p:txBody>
      </p:sp>
      <p:sp>
        <p:nvSpPr>
          <p:cNvPr id="5" name="TextBox 4"/>
          <p:cNvSpPr txBox="1"/>
          <p:nvPr/>
        </p:nvSpPr>
        <p:spPr>
          <a:xfrm>
            <a:off x="1456763" y="4725144"/>
            <a:ext cx="2248182" cy="369332"/>
          </a:xfrm>
          <a:prstGeom prst="rect">
            <a:avLst/>
          </a:prstGeom>
          <a:noFill/>
        </p:spPr>
        <p:txBody>
          <a:bodyPr wrap="none" rtlCol="0">
            <a:spAutoFit/>
          </a:bodyPr>
          <a:lstStyle/>
          <a:p>
            <a:pPr algn="l">
              <a:spcBef>
                <a:spcPts val="0"/>
              </a:spcBef>
            </a:pPr>
            <a:r>
              <a:rPr lang="en-US" sz="900" b="0" dirty="0"/>
              <a:t>c</a:t>
            </a:r>
            <a:r>
              <a:rPr lang="en-US" sz="900" b="0" dirty="0" smtClean="0"/>
              <a:t>ourtesy to </a:t>
            </a:r>
            <a:r>
              <a:rPr lang="en-US" sz="900" b="0" dirty="0" err="1" smtClean="0"/>
              <a:t>Dr</a:t>
            </a:r>
            <a:r>
              <a:rPr lang="en-US" sz="900" b="0" dirty="0" smtClean="0"/>
              <a:t> </a:t>
            </a:r>
            <a:r>
              <a:rPr lang="en-US" sz="900" b="0" dirty="0" err="1" smtClean="0"/>
              <a:t>Aengus</a:t>
            </a:r>
            <a:r>
              <a:rPr lang="en-US" sz="900" b="0" dirty="0" smtClean="0"/>
              <a:t> Rae TCD, Ireland</a:t>
            </a:r>
          </a:p>
          <a:p>
            <a:pPr algn="l">
              <a:spcBef>
                <a:spcPts val="0"/>
              </a:spcBef>
            </a:pPr>
            <a:r>
              <a:rPr lang="en-US" sz="900" b="0" dirty="0" err="1" smtClean="0"/>
              <a:t>raea</a:t>
            </a:r>
            <a:r>
              <a:rPr lang="en-US" sz="900" b="0" dirty="0" err="1"/>
              <a:t>@tcd.ie</a:t>
            </a:r>
            <a:endParaRPr lang="en-US" sz="900" b="0" dirty="0"/>
          </a:p>
        </p:txBody>
      </p:sp>
      <p:pic>
        <p:nvPicPr>
          <p:cNvPr id="8" name="Picture 7" descr="seasonal_variation_201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6576" y="782950"/>
            <a:ext cx="2448272" cy="1836204"/>
          </a:xfrm>
          <a:prstGeom prst="rect">
            <a:avLst/>
          </a:prstGeom>
        </p:spPr>
      </p:pic>
      <p:pic>
        <p:nvPicPr>
          <p:cNvPr id="9" name="Picture 8" descr="seasonal_variation_201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6221" y="804332"/>
            <a:ext cx="2909764" cy="1814822"/>
          </a:xfrm>
          <a:prstGeom prst="rect">
            <a:avLst/>
          </a:prstGeom>
        </p:spPr>
      </p:pic>
      <p:pic>
        <p:nvPicPr>
          <p:cNvPr id="10" name="Picture 9" descr="seasonal_variation_2015-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4547" y="2688332"/>
            <a:ext cx="2440301" cy="1830226"/>
          </a:xfrm>
          <a:prstGeom prst="rect">
            <a:avLst/>
          </a:prstGeom>
        </p:spPr>
      </p:pic>
      <p:sp>
        <p:nvSpPr>
          <p:cNvPr id="13" name="Rectangle 12"/>
          <p:cNvSpPr/>
          <p:nvPr/>
        </p:nvSpPr>
        <p:spPr>
          <a:xfrm>
            <a:off x="1144547" y="5157192"/>
            <a:ext cx="4953000" cy="1169551"/>
          </a:xfrm>
          <a:prstGeom prst="rect">
            <a:avLst/>
          </a:prstGeom>
        </p:spPr>
        <p:txBody>
          <a:bodyPr>
            <a:spAutoFit/>
          </a:bodyPr>
          <a:lstStyle/>
          <a:p>
            <a:pPr algn="l"/>
            <a:r>
              <a:rPr lang="en-US" sz="1000" b="0" dirty="0" err="1" smtClean="0"/>
              <a:t>Chrissan</a:t>
            </a:r>
            <a:r>
              <a:rPr lang="en-US" sz="1000" b="0" dirty="0" smtClean="0"/>
              <a:t>  &amp; Fraser</a:t>
            </a:r>
            <a:r>
              <a:rPr lang="en-US" sz="1000" b="0" dirty="0"/>
              <a:t>-</a:t>
            </a:r>
            <a:r>
              <a:rPr lang="en-US" sz="1000" b="0" dirty="0" smtClean="0"/>
              <a:t>Smith, Radio </a:t>
            </a:r>
            <a:r>
              <a:rPr lang="en-US" sz="1000" b="0" dirty="0"/>
              <a:t>Science, </a:t>
            </a:r>
            <a:r>
              <a:rPr lang="en-US" sz="1000" dirty="0" smtClean="0"/>
              <a:t>31</a:t>
            </a:r>
            <a:r>
              <a:rPr lang="en-US" sz="1000" b="0" dirty="0"/>
              <a:t>, </a:t>
            </a:r>
            <a:r>
              <a:rPr lang="en-US" sz="1000" b="0" dirty="0" smtClean="0"/>
              <a:t>5</a:t>
            </a:r>
            <a:r>
              <a:rPr lang="en-US" sz="1000" b="0" dirty="0"/>
              <a:t>, Pages 1141-1152, </a:t>
            </a:r>
            <a:r>
              <a:rPr lang="en-US" sz="1000" b="0" dirty="0" smtClean="0"/>
              <a:t>‘September</a:t>
            </a:r>
            <a:r>
              <a:rPr lang="en-US" sz="1000" b="0" dirty="0"/>
              <a:t>-October 1996 Seasonal variations of globally measured ELF/VLF  radio </a:t>
            </a:r>
            <a:r>
              <a:rPr lang="en-US" sz="1000" b="0" dirty="0" smtClean="0"/>
              <a:t>noise’</a:t>
            </a:r>
          </a:p>
          <a:p>
            <a:pPr algn="l"/>
            <a:r>
              <a:rPr lang="en-US" sz="1000" b="0" dirty="0"/>
              <a:t>Done: </a:t>
            </a:r>
            <a:r>
              <a:rPr lang="en-US" sz="1000" b="0" dirty="0" smtClean="0"/>
              <a:t>A </a:t>
            </a:r>
            <a:r>
              <a:rPr lang="en-US" sz="1000" b="0" dirty="0"/>
              <a:t>global survey of extremely low frequency (ELF) and very low frequency (VLF)  radio noise since February </a:t>
            </a:r>
            <a:r>
              <a:rPr lang="en-US" sz="1000" b="0" dirty="0" smtClean="0"/>
              <a:t>1985</a:t>
            </a:r>
          </a:p>
          <a:p>
            <a:pPr algn="l"/>
            <a:r>
              <a:rPr lang="en-US" sz="1000" b="0" dirty="0"/>
              <a:t>Found: T</a:t>
            </a:r>
            <a:r>
              <a:rPr lang="en-US" sz="1000" b="0" dirty="0" smtClean="0"/>
              <a:t>he </a:t>
            </a:r>
            <a:r>
              <a:rPr lang="en-US" sz="1000" b="0" dirty="0"/>
              <a:t>noise amplitudes vary seasonally by up to a factor of 4 in some of the sixteen frequency </a:t>
            </a:r>
            <a:r>
              <a:rPr lang="en-US" sz="1000" b="0" dirty="0" smtClean="0"/>
              <a:t>band.</a:t>
            </a:r>
            <a:endParaRPr lang="en-US" sz="1000" b="0" dirty="0"/>
          </a:p>
        </p:txBody>
      </p:sp>
    </p:spTree>
    <p:extLst>
      <p:ext uri="{BB962C8B-B14F-4D97-AF65-F5344CB8AC3E}">
        <p14:creationId xmlns:p14="http://schemas.microsoft.com/office/powerpoint/2010/main" val="198241027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descr="Fig10_18_March01_Kamchatka"/>
          <p:cNvPicPr>
            <a:picLocks noChangeAspect="1" noChangeArrowheads="1"/>
          </p:cNvPicPr>
          <p:nvPr/>
        </p:nvPicPr>
        <p:blipFill>
          <a:blip r:embed="rId2" cstate="print"/>
          <a:stretch>
            <a:fillRect/>
          </a:stretch>
        </p:blipFill>
        <p:spPr bwMode="auto">
          <a:xfrm>
            <a:off x="992560" y="836712"/>
            <a:ext cx="2723248" cy="4212704"/>
          </a:xfrm>
          <a:prstGeom prst="rect">
            <a:avLst/>
          </a:prstGeom>
          <a:ln>
            <a:solidFill>
              <a:schemeClr val="tx1"/>
            </a:solidFill>
          </a:ln>
          <a:effectLst/>
        </p:spPr>
      </p:pic>
      <p:pic>
        <p:nvPicPr>
          <p:cNvPr id="6" name="Picture 3" descr="Fig10_11_februari_Mashiri"/>
          <p:cNvPicPr>
            <a:picLocks noChangeArrowheads="1"/>
          </p:cNvPicPr>
          <p:nvPr/>
        </p:nvPicPr>
        <p:blipFill>
          <a:blip r:embed="rId3"/>
          <a:stretch>
            <a:fillRect/>
          </a:stretch>
        </p:blipFill>
        <p:spPr bwMode="auto">
          <a:xfrm>
            <a:off x="3944888" y="836712"/>
            <a:ext cx="2804120" cy="4212704"/>
          </a:xfrm>
          <a:prstGeom prst="rect">
            <a:avLst/>
          </a:prstGeom>
          <a:ln>
            <a:solidFill>
              <a:schemeClr val="tx1"/>
            </a:solidFill>
          </a:ln>
          <a:effectLst/>
        </p:spPr>
      </p:pic>
      <p:sp>
        <p:nvSpPr>
          <p:cNvPr id="8" name="TextBox 7"/>
          <p:cNvSpPr txBox="1"/>
          <p:nvPr/>
        </p:nvSpPr>
        <p:spPr>
          <a:xfrm>
            <a:off x="992560" y="5229200"/>
            <a:ext cx="6985280" cy="1107996"/>
          </a:xfrm>
          <a:prstGeom prst="rect">
            <a:avLst/>
          </a:prstGeom>
          <a:noFill/>
        </p:spPr>
        <p:txBody>
          <a:bodyPr wrap="none" rtlCol="0">
            <a:spAutoFit/>
          </a:bodyPr>
          <a:lstStyle/>
          <a:p>
            <a:pPr algn="l"/>
            <a:r>
              <a:rPr lang="en-US" sz="1200" b="0" dirty="0" smtClean="0">
                <a:solidFill>
                  <a:srgbClr val="000090"/>
                </a:solidFill>
                <a:latin typeface="+mj-lt"/>
              </a:rPr>
              <a:t>Phase and amplitude anomalous of the LF signal (40 kHz)before:</a:t>
            </a:r>
          </a:p>
          <a:p>
            <a:pPr marL="171450" indent="-171450" algn="l">
              <a:buFont typeface="Arial"/>
              <a:buChar char="•"/>
            </a:pPr>
            <a:r>
              <a:rPr lang="en-US" sz="1200" b="0" dirty="0" smtClean="0">
                <a:solidFill>
                  <a:srgbClr val="000090"/>
                </a:solidFill>
                <a:latin typeface="+mj-lt"/>
              </a:rPr>
              <a:t>Earthquake in </a:t>
            </a:r>
            <a:r>
              <a:rPr lang="en-US" sz="1200" b="0" dirty="0">
                <a:solidFill>
                  <a:srgbClr val="000090"/>
                </a:solidFill>
                <a:latin typeface="+mj-lt"/>
              </a:rPr>
              <a:t>P.-</a:t>
            </a:r>
            <a:r>
              <a:rPr lang="en-US" sz="1200" b="0" dirty="0" err="1">
                <a:solidFill>
                  <a:srgbClr val="000090"/>
                </a:solidFill>
                <a:latin typeface="+mj-lt"/>
              </a:rPr>
              <a:t>Kamchatsky</a:t>
            </a:r>
            <a:r>
              <a:rPr lang="en-US" sz="1200" b="0" dirty="0">
                <a:solidFill>
                  <a:srgbClr val="000090"/>
                </a:solidFill>
                <a:latin typeface="+mj-lt"/>
              </a:rPr>
              <a:t> </a:t>
            </a:r>
            <a:r>
              <a:rPr lang="en-US" sz="1200" b="0" dirty="0" smtClean="0">
                <a:solidFill>
                  <a:srgbClr val="000090"/>
                </a:solidFill>
                <a:latin typeface="+mj-lt"/>
              </a:rPr>
              <a:t>on 17 March 2001, M=5.5, left;</a:t>
            </a:r>
          </a:p>
          <a:p>
            <a:pPr marL="171450" indent="-171450" algn="l">
              <a:buFont typeface="Arial"/>
              <a:buChar char="•"/>
            </a:pPr>
            <a:r>
              <a:rPr lang="en-US" sz="1200" b="0" dirty="0" err="1" smtClean="0">
                <a:solidFill>
                  <a:srgbClr val="000090"/>
                </a:solidFill>
                <a:latin typeface="+mj-lt"/>
              </a:rPr>
              <a:t>Moshiri</a:t>
            </a:r>
            <a:r>
              <a:rPr lang="en-US" sz="1200" b="0" dirty="0" smtClean="0">
                <a:solidFill>
                  <a:srgbClr val="000090"/>
                </a:solidFill>
                <a:latin typeface="+mj-lt"/>
              </a:rPr>
              <a:t> before earthquake 11 February 2000, M=5.1</a:t>
            </a:r>
          </a:p>
          <a:p>
            <a:pPr algn="l"/>
            <a:r>
              <a:rPr lang="en-US" sz="1200" b="0" dirty="0" smtClean="0">
                <a:solidFill>
                  <a:srgbClr val="000090"/>
                </a:solidFill>
                <a:latin typeface="+mj-lt"/>
              </a:rPr>
              <a:t>The arrows show the date of earthquake. Dash line shows the average level of signal for quiet days.</a:t>
            </a:r>
            <a:endParaRPr lang="en-US" dirty="0"/>
          </a:p>
        </p:txBody>
      </p:sp>
    </p:spTree>
    <p:extLst>
      <p:ext uri="{BB962C8B-B14F-4D97-AF65-F5344CB8AC3E}">
        <p14:creationId xmlns:p14="http://schemas.microsoft.com/office/powerpoint/2010/main" val="292817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74055" y="332656"/>
            <a:ext cx="4084096" cy="400110"/>
          </a:xfrm>
          <a:prstGeom prst="rect">
            <a:avLst/>
          </a:prstGeom>
        </p:spPr>
        <p:txBody>
          <a:bodyPr wrap="none">
            <a:spAutoFit/>
          </a:bodyPr>
          <a:lstStyle/>
          <a:p>
            <a:r>
              <a:rPr lang="en-US" sz="2000" cap="all" dirty="0" smtClean="0">
                <a:ln w="9000" cmpd="sng">
                  <a:solidFill>
                    <a:schemeClr val="accent4">
                      <a:shade val="50000"/>
                      <a:satMod val="120000"/>
                    </a:schemeClr>
                  </a:solidFill>
                  <a:prstDash val="solid"/>
                </a:ln>
                <a:solidFill>
                  <a:srgbClr val="333399"/>
                </a:solidFill>
                <a:effectLst>
                  <a:reflection blurRad="12700" stA="28000" endPos="45000" dist="1000" dir="5400000" sy="-100000" algn="bl" rotWithShape="0"/>
                </a:effectLst>
              </a:rPr>
              <a:t>Magnetic storm influence</a:t>
            </a:r>
            <a:endParaRPr lang="en-US" sz="2000" dirty="0">
              <a:solidFill>
                <a:schemeClr val="tx1"/>
              </a:solidFill>
              <a:latin typeface="Arial" pitchFamily="34" charset="0"/>
              <a:cs typeface="Arial" pitchFamily="34" charset="0"/>
            </a:endParaRPr>
          </a:p>
        </p:txBody>
      </p:sp>
      <p:sp>
        <p:nvSpPr>
          <p:cNvPr id="2" name="Rectangle 1"/>
          <p:cNvSpPr/>
          <p:nvPr/>
        </p:nvSpPr>
        <p:spPr>
          <a:xfrm>
            <a:off x="1280592" y="980728"/>
            <a:ext cx="6984776" cy="1200329"/>
          </a:xfrm>
          <a:prstGeom prst="rect">
            <a:avLst/>
          </a:prstGeom>
        </p:spPr>
        <p:txBody>
          <a:bodyPr wrap="square">
            <a:spAutoFit/>
          </a:bodyPr>
          <a:lstStyle/>
          <a:p>
            <a:pPr algn="just">
              <a:spcBef>
                <a:spcPts val="0"/>
              </a:spcBef>
            </a:pPr>
            <a:r>
              <a:rPr lang="en-US" sz="1200" b="0" dirty="0">
                <a:latin typeface="Arial" pitchFamily="34" charset="0"/>
                <a:ea typeface="Times New Roman"/>
                <a:cs typeface="Arial" pitchFamily="34" charset="0"/>
              </a:rPr>
              <a:t>Magnetic storms with -150 &lt;</a:t>
            </a:r>
            <a:r>
              <a:rPr lang="en-US" sz="1200" b="0" dirty="0" err="1">
                <a:latin typeface="Arial" pitchFamily="34" charset="0"/>
                <a:ea typeface="Times New Roman"/>
                <a:cs typeface="Arial" pitchFamily="34" charset="0"/>
              </a:rPr>
              <a:t>Dst</a:t>
            </a:r>
            <a:r>
              <a:rPr lang="en-US" sz="1200" b="0" dirty="0">
                <a:latin typeface="Arial" pitchFamily="34" charset="0"/>
                <a:ea typeface="Times New Roman"/>
                <a:cs typeface="Arial" pitchFamily="34" charset="0"/>
              </a:rPr>
              <a:t>&lt; -100 </a:t>
            </a:r>
            <a:r>
              <a:rPr lang="en-US" sz="1200" b="0" dirty="0" err="1">
                <a:latin typeface="Arial" pitchFamily="34" charset="0"/>
                <a:ea typeface="Times New Roman"/>
                <a:cs typeface="Arial" pitchFamily="34" charset="0"/>
              </a:rPr>
              <a:t>nT</a:t>
            </a:r>
            <a:r>
              <a:rPr lang="en-US" sz="1200" b="0" dirty="0">
                <a:latin typeface="Arial" pitchFamily="34" charset="0"/>
                <a:ea typeface="Times New Roman"/>
                <a:cs typeface="Arial" pitchFamily="34" charset="0"/>
              </a:rPr>
              <a:t> don’t influence considerably on characteristics of the VLF/LF signals. Analysis made for 24 </a:t>
            </a:r>
            <a:r>
              <a:rPr lang="en-US" sz="1200" b="0" dirty="0" err="1">
                <a:latin typeface="Arial" pitchFamily="34" charset="0"/>
                <a:ea typeface="Times New Roman"/>
                <a:cs typeface="Arial" pitchFamily="34" charset="0"/>
              </a:rPr>
              <a:t>midlatitudes</a:t>
            </a:r>
            <a:r>
              <a:rPr lang="en-US" sz="1200" b="0" dirty="0">
                <a:latin typeface="Arial" pitchFamily="34" charset="0"/>
                <a:ea typeface="Times New Roman"/>
                <a:cs typeface="Arial" pitchFamily="34" charset="0"/>
              </a:rPr>
              <a:t> paths in the Far East and European networks revealed amplitude anomalies during the main and recovery phases for several magnetic storms only for three the northernmost paths. </a:t>
            </a:r>
          </a:p>
          <a:p>
            <a:pPr algn="just">
              <a:spcBef>
                <a:spcPts val="0"/>
              </a:spcBef>
            </a:pPr>
            <a:r>
              <a:rPr lang="en-US" sz="1200" b="0" dirty="0">
                <a:latin typeface="Arial" pitchFamily="34" charset="0"/>
                <a:ea typeface="Times New Roman"/>
                <a:cs typeface="Arial" pitchFamily="34" charset="0"/>
              </a:rPr>
              <a:t>Correlation of the signals with magnetic activity is </a:t>
            </a:r>
            <a:r>
              <a:rPr lang="en-US" sz="1200" dirty="0">
                <a:solidFill>
                  <a:srgbClr val="FF0000"/>
                </a:solidFill>
                <a:latin typeface="Arial" pitchFamily="34" charset="0"/>
                <a:ea typeface="Times New Roman"/>
                <a:cs typeface="Arial" pitchFamily="34" charset="0"/>
              </a:rPr>
              <a:t>rather weak </a:t>
            </a:r>
            <a:r>
              <a:rPr lang="en-US" sz="1200" b="0" dirty="0">
                <a:latin typeface="Arial" pitchFamily="34" charset="0"/>
                <a:ea typeface="Times New Roman"/>
                <a:cs typeface="Arial" pitchFamily="34" charset="0"/>
              </a:rPr>
              <a:t>even for these paths (less than 20%)</a:t>
            </a:r>
            <a:r>
              <a:rPr lang="en-US" sz="1200" b="0" dirty="0" smtClean="0">
                <a:latin typeface="Arial" pitchFamily="34" charset="0"/>
                <a:ea typeface="Times New Roman"/>
                <a:cs typeface="Arial" pitchFamily="34" charset="0"/>
              </a:rPr>
              <a:t>.</a:t>
            </a:r>
          </a:p>
          <a:p>
            <a:pPr algn="just">
              <a:spcBef>
                <a:spcPts val="0"/>
              </a:spcBef>
            </a:pPr>
            <a:r>
              <a:rPr lang="en-US" sz="1200" b="0" dirty="0" smtClean="0">
                <a:latin typeface="Arial" pitchFamily="34" charset="0"/>
                <a:ea typeface="Times New Roman"/>
                <a:cs typeface="Arial" pitchFamily="34" charset="0"/>
              </a:rPr>
              <a:t>For </a:t>
            </a:r>
            <a:r>
              <a:rPr lang="en-US" sz="1200" b="0" dirty="0">
                <a:latin typeface="Arial" pitchFamily="34" charset="0"/>
                <a:ea typeface="Times New Roman"/>
                <a:cs typeface="Arial" pitchFamily="34" charset="0"/>
              </a:rPr>
              <a:t>the majority of paths the correlation was not </a:t>
            </a:r>
            <a:r>
              <a:rPr lang="en-US" sz="1200" b="0" dirty="0" smtClean="0">
                <a:latin typeface="Arial" pitchFamily="34" charset="0"/>
                <a:ea typeface="Times New Roman"/>
                <a:cs typeface="Arial" pitchFamily="34" charset="0"/>
              </a:rPr>
              <a:t>revealed</a:t>
            </a:r>
            <a:r>
              <a:rPr lang="en-US" sz="1200" dirty="0">
                <a:latin typeface="Arial" pitchFamily="34" charset="0"/>
                <a:ea typeface="Times New Roman"/>
                <a:cs typeface="Arial" pitchFamily="34" charset="0"/>
              </a:rPr>
              <a:t>.</a:t>
            </a:r>
            <a:endParaRPr lang="ru-RU" sz="1200" dirty="0">
              <a:latin typeface="Arial" pitchFamily="34" charset="0"/>
              <a:cs typeface="Arial" pitchFamily="34" charset="0"/>
            </a:endParaRPr>
          </a:p>
        </p:txBody>
      </p:sp>
      <p:pic>
        <p:nvPicPr>
          <p:cNvPr id="9" name="Рисунок 4"/>
          <p:cNvPicPr/>
          <p:nvPr/>
        </p:nvPicPr>
        <p:blipFill>
          <a:blip r:embed="rId2">
            <a:extLst>
              <a:ext uri="{28A0092B-C50C-407E-A947-70E740481C1C}">
                <a14:useLocalDpi xmlns:a14="http://schemas.microsoft.com/office/drawing/2010/main" val="0"/>
              </a:ext>
            </a:extLst>
          </a:blip>
          <a:stretch>
            <a:fillRect/>
          </a:stretch>
        </p:blipFill>
        <p:spPr>
          <a:xfrm>
            <a:off x="1424608" y="2276872"/>
            <a:ext cx="3789040" cy="2530386"/>
          </a:xfrm>
          <a:prstGeom prst="rect">
            <a:avLst/>
          </a:prstGeom>
          <a:ln>
            <a:noFill/>
          </a:ln>
        </p:spPr>
      </p:pic>
      <p:sp>
        <p:nvSpPr>
          <p:cNvPr id="3" name="Rectangle 2"/>
          <p:cNvSpPr/>
          <p:nvPr/>
        </p:nvSpPr>
        <p:spPr bwMode="auto">
          <a:xfrm>
            <a:off x="3322217" y="4674265"/>
            <a:ext cx="432048" cy="28803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400" b="1" i="0" u="none" strike="noStrike" cap="none" normalizeH="0" baseline="0">
              <a:ln>
                <a:noFill/>
              </a:ln>
              <a:solidFill>
                <a:schemeClr val="accent2"/>
              </a:solidFill>
              <a:effectLst/>
              <a:latin typeface="Arial" pitchFamily="-105" charset="0"/>
            </a:endParaRPr>
          </a:p>
        </p:txBody>
      </p:sp>
      <p:sp>
        <p:nvSpPr>
          <p:cNvPr id="4" name="TextBox 3"/>
          <p:cNvSpPr txBox="1"/>
          <p:nvPr/>
        </p:nvSpPr>
        <p:spPr>
          <a:xfrm>
            <a:off x="3335761" y="4591814"/>
            <a:ext cx="418504" cy="215444"/>
          </a:xfrm>
          <a:prstGeom prst="rect">
            <a:avLst/>
          </a:prstGeom>
          <a:noFill/>
        </p:spPr>
        <p:txBody>
          <a:bodyPr wrap="none" rtlCol="0">
            <a:spAutoFit/>
          </a:bodyPr>
          <a:lstStyle/>
          <a:p>
            <a:r>
              <a:rPr lang="en-US" sz="800" b="0" dirty="0" smtClean="0">
                <a:solidFill>
                  <a:srgbClr val="000000"/>
                </a:solidFill>
              </a:rPr>
              <a:t>days</a:t>
            </a:r>
            <a:endParaRPr lang="en-US" sz="800" b="0" dirty="0">
              <a:solidFill>
                <a:srgbClr val="000000"/>
              </a:solidFill>
            </a:endParaRPr>
          </a:p>
        </p:txBody>
      </p:sp>
      <p:sp>
        <p:nvSpPr>
          <p:cNvPr id="10" name="Прямоугольник 3"/>
          <p:cNvSpPr/>
          <p:nvPr/>
        </p:nvSpPr>
        <p:spPr>
          <a:xfrm>
            <a:off x="1434976" y="5013176"/>
            <a:ext cx="7633923" cy="646331"/>
          </a:xfrm>
          <a:prstGeom prst="rect">
            <a:avLst/>
          </a:prstGeom>
        </p:spPr>
        <p:txBody>
          <a:bodyPr wrap="square">
            <a:spAutoFit/>
          </a:bodyPr>
          <a:lstStyle/>
          <a:p>
            <a:pPr algn="just" fontAlgn="base">
              <a:spcBef>
                <a:spcPct val="0"/>
              </a:spcBef>
              <a:spcAft>
                <a:spcPct val="0"/>
              </a:spcAft>
            </a:pPr>
            <a:r>
              <a:rPr lang="en-US" sz="1200" b="0" dirty="0" smtClean="0">
                <a:solidFill>
                  <a:srgbClr val="000090"/>
                </a:solidFill>
                <a:latin typeface="Arial" panose="020B0604020202020204" pitchFamily="34" charset="0"/>
                <a:ea typeface="Times New Roman" panose="02020603050405020304" pitchFamily="18" charset="0"/>
                <a:cs typeface="Arial" panose="020B0604020202020204" pitchFamily="34" charset="0"/>
              </a:rPr>
              <a:t>An example of the c</a:t>
            </a:r>
            <a:r>
              <a:rPr lang="en-US" sz="1200" b="0" dirty="0" smtClean="0">
                <a:solidFill>
                  <a:srgbClr val="000090"/>
                </a:solidFill>
                <a:effectLst/>
                <a:latin typeface="Arial" pitchFamily="34" charset="0"/>
                <a:ea typeface="Times New Roman"/>
                <a:cs typeface="Arial" pitchFamily="34" charset="0"/>
              </a:rPr>
              <a:t>ross-covariance functions for the average residual amplitude in nighttime of the </a:t>
            </a:r>
          </a:p>
          <a:p>
            <a:pPr algn="just" fontAlgn="base">
              <a:spcBef>
                <a:spcPct val="0"/>
              </a:spcBef>
              <a:spcAft>
                <a:spcPct val="0"/>
              </a:spcAft>
            </a:pPr>
            <a:r>
              <a:rPr lang="en-US" sz="1200" b="0" dirty="0" smtClean="0">
                <a:solidFill>
                  <a:srgbClr val="000090"/>
                </a:solidFill>
                <a:effectLst/>
                <a:latin typeface="Arial" pitchFamily="34" charset="0"/>
                <a:ea typeface="Times New Roman"/>
                <a:cs typeface="Arial" pitchFamily="34" charset="0"/>
              </a:rPr>
              <a:t>signals received in Petropavlovsk-</a:t>
            </a:r>
            <a:r>
              <a:rPr lang="en-US" sz="1200" b="0" dirty="0" err="1" smtClean="0">
                <a:solidFill>
                  <a:srgbClr val="000090"/>
                </a:solidFill>
                <a:effectLst/>
                <a:latin typeface="Arial" pitchFamily="34" charset="0"/>
                <a:ea typeface="Times New Roman"/>
                <a:cs typeface="Arial" pitchFamily="34" charset="0"/>
              </a:rPr>
              <a:t>Kamchatsky</a:t>
            </a:r>
            <a:r>
              <a:rPr lang="en-US" sz="1200" b="0" dirty="0" smtClean="0">
                <a:solidFill>
                  <a:srgbClr val="000090"/>
                </a:solidFill>
                <a:effectLst/>
                <a:latin typeface="Arial" pitchFamily="34" charset="0"/>
                <a:ea typeface="Times New Roman"/>
                <a:cs typeface="Arial" pitchFamily="34" charset="0"/>
              </a:rPr>
              <a:t> station and </a:t>
            </a:r>
            <a:r>
              <a:rPr lang="en-US" sz="1200" b="0" dirty="0" err="1" smtClean="0">
                <a:solidFill>
                  <a:srgbClr val="000090"/>
                </a:solidFill>
                <a:effectLst/>
                <a:latin typeface="Arial" pitchFamily="34" charset="0"/>
                <a:ea typeface="Times New Roman"/>
                <a:cs typeface="Arial" pitchFamily="34" charset="0"/>
              </a:rPr>
              <a:t>MaxDst</a:t>
            </a:r>
            <a:r>
              <a:rPr lang="en-US" sz="1200" b="0" dirty="0" smtClean="0">
                <a:solidFill>
                  <a:srgbClr val="000090"/>
                </a:solidFill>
                <a:effectLst/>
                <a:latin typeface="Arial" pitchFamily="34" charset="0"/>
                <a:ea typeface="Times New Roman"/>
                <a:cs typeface="Arial" pitchFamily="34" charset="0"/>
              </a:rPr>
              <a:t> indexes calculated in the interval </a:t>
            </a:r>
          </a:p>
          <a:p>
            <a:pPr algn="just" fontAlgn="base">
              <a:spcBef>
                <a:spcPct val="0"/>
              </a:spcBef>
              <a:spcAft>
                <a:spcPct val="0"/>
              </a:spcAft>
            </a:pPr>
            <a:r>
              <a:rPr lang="en-US" sz="1200" b="0" dirty="0" smtClean="0">
                <a:solidFill>
                  <a:srgbClr val="000090"/>
                </a:solidFill>
                <a:effectLst/>
                <a:latin typeface="Arial" pitchFamily="34" charset="0"/>
                <a:ea typeface="Times New Roman"/>
                <a:cs typeface="Arial" pitchFamily="34" charset="0"/>
              </a:rPr>
              <a:t>± 10 days for 2012. Axis Y is the correlation coefficient. Axis X is days.</a:t>
            </a:r>
            <a:endParaRPr lang="ru-RU" sz="1200" b="0" dirty="0">
              <a:solidFill>
                <a:srgbClr val="000090"/>
              </a:solidFill>
              <a:latin typeface="Arial" pitchFamily="34" charset="0"/>
              <a:ea typeface="Times New Roman" panose="02020603050405020304" pitchFamily="18" charset="0"/>
              <a:cs typeface="Arial" pitchFamily="34" charset="0"/>
            </a:endParaRPr>
          </a:p>
        </p:txBody>
      </p:sp>
    </p:spTree>
    <p:extLst>
      <p:ext uri="{BB962C8B-B14F-4D97-AF65-F5344CB8AC3E}">
        <p14:creationId xmlns:p14="http://schemas.microsoft.com/office/powerpoint/2010/main" val="3036062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320343" y="332656"/>
            <a:ext cx="6791543" cy="707886"/>
          </a:xfrm>
          <a:prstGeom prst="rect">
            <a:avLst/>
          </a:prstGeom>
        </p:spPr>
        <p:txBody>
          <a:bodyPr wrap="none">
            <a:spAutoFit/>
          </a:bodyPr>
          <a:lstStyle/>
          <a:p>
            <a:pPr>
              <a:spcBef>
                <a:spcPts val="0"/>
              </a:spcBef>
            </a:pPr>
            <a:r>
              <a:rPr lang="en-US" sz="2000" cap="all" dirty="0" smtClean="0">
                <a:ln w="9000" cmpd="sng">
                  <a:solidFill>
                    <a:schemeClr val="accent4">
                      <a:shade val="50000"/>
                      <a:satMod val="120000"/>
                    </a:schemeClr>
                  </a:solidFill>
                  <a:prstDash val="solid"/>
                </a:ln>
                <a:solidFill>
                  <a:srgbClr val="333399"/>
                </a:solidFill>
                <a:effectLst>
                  <a:reflection blurRad="12700" stA="28000" endPos="45000" dist="1000" dir="5400000" sy="-100000" algn="bl" rotWithShape="0"/>
                </a:effectLst>
              </a:rPr>
              <a:t>Influence of Proton Bursts and relativistic </a:t>
            </a:r>
          </a:p>
          <a:p>
            <a:pPr>
              <a:spcBef>
                <a:spcPts val="0"/>
              </a:spcBef>
            </a:pPr>
            <a:r>
              <a:rPr lang="en-US" sz="2000" cap="all" dirty="0" smtClean="0">
                <a:ln w="9000" cmpd="sng">
                  <a:solidFill>
                    <a:schemeClr val="accent4">
                      <a:shade val="50000"/>
                      <a:satMod val="120000"/>
                    </a:schemeClr>
                  </a:solidFill>
                  <a:prstDash val="solid"/>
                </a:ln>
                <a:solidFill>
                  <a:srgbClr val="333399"/>
                </a:solidFill>
                <a:effectLst>
                  <a:reflection blurRad="12700" stA="28000" endPos="45000" dist="1000" dir="5400000" sy="-100000" algn="bl" rotWithShape="0"/>
                </a:effectLst>
              </a:rPr>
              <a:t>electron fluxes</a:t>
            </a:r>
            <a:endParaRPr lang="en-US" sz="2000" dirty="0">
              <a:solidFill>
                <a:schemeClr val="tx1"/>
              </a:solidFill>
              <a:latin typeface="Arial" pitchFamily="34" charset="0"/>
              <a:cs typeface="Arial" pitchFamily="34" charset="0"/>
            </a:endParaRPr>
          </a:p>
        </p:txBody>
      </p:sp>
      <p:pic>
        <p:nvPicPr>
          <p:cNvPr id="8" name="Рисунок 5"/>
          <p:cNvPicPr/>
          <p:nvPr/>
        </p:nvPicPr>
        <p:blipFill>
          <a:blip r:embed="rId2">
            <a:extLst>
              <a:ext uri="{28A0092B-C50C-407E-A947-70E740481C1C}">
                <a14:useLocalDpi xmlns:a14="http://schemas.microsoft.com/office/drawing/2010/main" val="0"/>
              </a:ext>
            </a:extLst>
          </a:blip>
          <a:stretch>
            <a:fillRect/>
          </a:stretch>
        </p:blipFill>
        <p:spPr>
          <a:xfrm>
            <a:off x="2216696" y="1268760"/>
            <a:ext cx="5169769" cy="3543672"/>
          </a:xfrm>
          <a:prstGeom prst="rect">
            <a:avLst/>
          </a:prstGeom>
          <a:ln>
            <a:noFill/>
          </a:ln>
          <a:effectLst/>
        </p:spPr>
      </p:pic>
      <p:sp>
        <p:nvSpPr>
          <p:cNvPr id="6" name="Rectangle 5"/>
          <p:cNvSpPr/>
          <p:nvPr/>
        </p:nvSpPr>
        <p:spPr>
          <a:xfrm>
            <a:off x="1280592" y="5301208"/>
            <a:ext cx="7416824" cy="646331"/>
          </a:xfrm>
          <a:prstGeom prst="rect">
            <a:avLst/>
          </a:prstGeom>
        </p:spPr>
        <p:txBody>
          <a:bodyPr wrap="square">
            <a:spAutoFit/>
          </a:bodyPr>
          <a:lstStyle/>
          <a:p>
            <a:pPr lvl="0" algn="just">
              <a:spcBef>
                <a:spcPct val="0"/>
              </a:spcBef>
            </a:pPr>
            <a:r>
              <a:rPr lang="en-US" sz="1200" b="0" dirty="0">
                <a:solidFill>
                  <a:srgbClr val="000090"/>
                </a:solidFill>
                <a:latin typeface="Arial" pitchFamily="34" charset="0"/>
                <a:ea typeface="Times New Roman" panose="02020603050405020304" pitchFamily="18" charset="0"/>
                <a:cs typeface="Arial" pitchFamily="34" charset="0"/>
              </a:rPr>
              <a:t>Examples of  cross-covariance functions for the average residual amplitude in nighttime of several signals receiving in Moscow and Graz stations and the electron (left) and proton (right) fluxes (GOES the satellite). Axis Y is the correlation coefficient. Axis X is days.  The influence is </a:t>
            </a:r>
            <a:r>
              <a:rPr lang="en-US" sz="1200" dirty="0">
                <a:solidFill>
                  <a:srgbClr val="FF0000"/>
                </a:solidFill>
                <a:latin typeface="Arial" pitchFamily="34" charset="0"/>
                <a:ea typeface="Times New Roman" panose="02020603050405020304" pitchFamily="18" charset="0"/>
                <a:cs typeface="Arial" pitchFamily="34" charset="0"/>
              </a:rPr>
              <a:t>rather significant </a:t>
            </a:r>
            <a:r>
              <a:rPr lang="en-US" sz="1200" b="0" dirty="0">
                <a:solidFill>
                  <a:srgbClr val="000090"/>
                </a:solidFill>
                <a:latin typeface="Arial" pitchFamily="34" charset="0"/>
                <a:ea typeface="Times New Roman" panose="02020603050405020304" pitchFamily="18" charset="0"/>
                <a:cs typeface="Arial" pitchFamily="34" charset="0"/>
              </a:rPr>
              <a:t>(~ 40 %). </a:t>
            </a:r>
          </a:p>
        </p:txBody>
      </p:sp>
    </p:spTree>
    <p:extLst>
      <p:ext uri="{BB962C8B-B14F-4D97-AF65-F5344CB8AC3E}">
        <p14:creationId xmlns:p14="http://schemas.microsoft.com/office/powerpoint/2010/main" val="1185384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3220" y="332656"/>
            <a:ext cx="7065807" cy="400110"/>
          </a:xfrm>
          <a:prstGeom prst="rect">
            <a:avLst/>
          </a:prstGeom>
        </p:spPr>
        <p:txBody>
          <a:bodyPr wrap="none">
            <a:spAutoFit/>
          </a:bodyPr>
          <a:lstStyle/>
          <a:p>
            <a:pPr>
              <a:spcBef>
                <a:spcPts val="0"/>
              </a:spcBef>
            </a:pPr>
            <a:r>
              <a:rPr lang="en-US" sz="2000" cap="all" dirty="0" smtClean="0">
                <a:ln w="9000" cmpd="sng">
                  <a:solidFill>
                    <a:schemeClr val="accent4">
                      <a:shade val="50000"/>
                      <a:satMod val="120000"/>
                    </a:schemeClr>
                  </a:solidFill>
                  <a:prstDash val="solid"/>
                </a:ln>
                <a:solidFill>
                  <a:srgbClr val="333399"/>
                </a:solidFill>
                <a:effectLst>
                  <a:reflection blurRad="12700" stA="28000" endPos="45000" dist="1000" dir="5400000" sy="-100000" algn="bl" rotWithShape="0"/>
                </a:effectLst>
              </a:rPr>
              <a:t>Earthquake in L’Aquila (Italy) M=6,3, 6 April 2009</a:t>
            </a:r>
            <a:endParaRPr lang="en-US" sz="2000" dirty="0">
              <a:solidFill>
                <a:schemeClr val="tx1"/>
              </a:solidFill>
              <a:latin typeface="Arial" pitchFamily="34" charset="0"/>
              <a:cs typeface="Arial" pitchFamily="34" charset="0"/>
            </a:endParaRPr>
          </a:p>
        </p:txBody>
      </p:sp>
      <p:pic>
        <p:nvPicPr>
          <p:cNvPr id="5" name="Рисунок 2" descr="April_2009.jpg"/>
          <p:cNvPicPr>
            <a:picLocks noChangeAspect="1"/>
          </p:cNvPicPr>
          <p:nvPr/>
        </p:nvPicPr>
        <p:blipFill>
          <a:blip r:embed="rId2"/>
          <a:srcRect/>
          <a:stretch>
            <a:fillRect/>
          </a:stretch>
        </p:blipFill>
        <p:spPr bwMode="auto">
          <a:xfrm>
            <a:off x="776536" y="836712"/>
            <a:ext cx="4207500" cy="3888432"/>
          </a:xfrm>
          <a:prstGeom prst="rect">
            <a:avLst/>
          </a:prstGeom>
          <a:ln>
            <a:noFill/>
          </a:ln>
          <a:effectLst/>
        </p:spPr>
      </p:pic>
      <p:sp>
        <p:nvSpPr>
          <p:cNvPr id="2" name="Rectangle 1"/>
          <p:cNvSpPr/>
          <p:nvPr/>
        </p:nvSpPr>
        <p:spPr>
          <a:xfrm>
            <a:off x="992560" y="4749387"/>
            <a:ext cx="3888432" cy="1569660"/>
          </a:xfrm>
          <a:prstGeom prst="rect">
            <a:avLst/>
          </a:prstGeom>
        </p:spPr>
        <p:txBody>
          <a:bodyPr wrap="square">
            <a:spAutoFit/>
          </a:bodyPr>
          <a:lstStyle/>
          <a:p>
            <a:pPr algn="just">
              <a:spcBef>
                <a:spcPct val="0"/>
              </a:spcBef>
            </a:pPr>
            <a:r>
              <a:rPr lang="en-US" sz="1200" b="0" dirty="0">
                <a:solidFill>
                  <a:srgbClr val="000090"/>
                </a:solidFill>
                <a:latin typeface="+mn-lt"/>
                <a:cs typeface="Times New Roman" pitchFamily="18" charset="0"/>
              </a:rPr>
              <a:t>A map showing position of the transmitters and receivers in Moscow, Bari and Graz together with the epicenters of the earthquakes occurred in the </a:t>
            </a:r>
            <a:r>
              <a:rPr lang="en-US" sz="1200" b="0" dirty="0" err="1">
                <a:solidFill>
                  <a:srgbClr val="000090"/>
                </a:solidFill>
                <a:latin typeface="+mn-lt"/>
                <a:cs typeface="Times New Roman" pitchFamily="18" charset="0"/>
              </a:rPr>
              <a:t>Abruzzo</a:t>
            </a:r>
            <a:r>
              <a:rPr lang="en-US" sz="1200" b="0" dirty="0">
                <a:solidFill>
                  <a:srgbClr val="000090"/>
                </a:solidFill>
                <a:latin typeface="+mn-lt"/>
                <a:cs typeface="Times New Roman" pitchFamily="18" charset="0"/>
              </a:rPr>
              <a:t> area in the period April 1-9, 2009. The blue circle represents the projection on the ground surface of the perturbed zone in the atmosphere-ionosphere boundary that approximately coincides with a zone of precursory activity. </a:t>
            </a:r>
            <a:endParaRPr lang="ru-RU" sz="1200" b="0" dirty="0">
              <a:solidFill>
                <a:srgbClr val="000090"/>
              </a:solidFill>
              <a:latin typeface="+mn-lt"/>
              <a:cs typeface="Times New Roman" pitchFamily="18" charset="0"/>
            </a:endParaRPr>
          </a:p>
        </p:txBody>
      </p:sp>
      <p:pic>
        <p:nvPicPr>
          <p:cNvPr id="3" name="Picture 2" descr="Screen Shot 2015-12-09 at 17.30.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9023" y="946860"/>
            <a:ext cx="4241925" cy="3861048"/>
          </a:xfrm>
          <a:prstGeom prst="rect">
            <a:avLst/>
          </a:prstGeom>
        </p:spPr>
      </p:pic>
      <p:sp>
        <p:nvSpPr>
          <p:cNvPr id="4" name="Rectangle 3"/>
          <p:cNvSpPr/>
          <p:nvPr/>
        </p:nvSpPr>
        <p:spPr>
          <a:xfrm>
            <a:off x="5313040" y="4823747"/>
            <a:ext cx="4097908" cy="646331"/>
          </a:xfrm>
          <a:prstGeom prst="rect">
            <a:avLst/>
          </a:prstGeom>
        </p:spPr>
        <p:txBody>
          <a:bodyPr wrap="square">
            <a:spAutoFit/>
          </a:bodyPr>
          <a:lstStyle/>
          <a:p>
            <a:pPr algn="just">
              <a:spcBef>
                <a:spcPts val="0"/>
              </a:spcBef>
            </a:pPr>
            <a:r>
              <a:rPr lang="en-US" sz="1200" b="0" dirty="0"/>
              <a:t>Map showing the NRK transmitter and the Moscow, Graz</a:t>
            </a:r>
          </a:p>
          <a:p>
            <a:pPr algn="just">
              <a:spcBef>
                <a:spcPts val="0"/>
              </a:spcBef>
            </a:pPr>
            <a:r>
              <a:rPr lang="en-US" sz="1200" b="0" dirty="0"/>
              <a:t>and Bari receivers. The seismic path is for the reception in Bari</a:t>
            </a:r>
            <a:r>
              <a:rPr lang="en-US" sz="1200" b="0" dirty="0" smtClean="0"/>
              <a:t>, while </a:t>
            </a:r>
            <a:r>
              <a:rPr lang="en-US" sz="1200" b="0" dirty="0"/>
              <a:t>the other ones are control paths.</a:t>
            </a:r>
            <a:endParaRPr lang="en-US" sz="1200" dirty="0"/>
          </a:p>
        </p:txBody>
      </p:sp>
      <p:sp>
        <p:nvSpPr>
          <p:cNvPr id="9" name="Rectangle 8"/>
          <p:cNvSpPr/>
          <p:nvPr/>
        </p:nvSpPr>
        <p:spPr>
          <a:xfrm>
            <a:off x="5313040" y="6021288"/>
            <a:ext cx="3761184" cy="461665"/>
          </a:xfrm>
          <a:prstGeom prst="rect">
            <a:avLst/>
          </a:prstGeom>
        </p:spPr>
        <p:txBody>
          <a:bodyPr wrap="square">
            <a:spAutoFit/>
          </a:bodyPr>
          <a:lstStyle/>
          <a:p>
            <a:pPr algn="just">
              <a:spcBef>
                <a:spcPts val="0"/>
              </a:spcBef>
            </a:pPr>
            <a:r>
              <a:rPr lang="en-US" sz="800" b="0" i="1" dirty="0" smtClean="0"/>
              <a:t>A</a:t>
            </a:r>
            <a:r>
              <a:rPr lang="en-US" sz="800" b="0" i="1" dirty="0"/>
              <a:t>. </a:t>
            </a:r>
            <a:r>
              <a:rPr lang="en-US" sz="800" b="0" i="1" dirty="0" err="1" smtClean="0"/>
              <a:t>Rozhnoi</a:t>
            </a:r>
            <a:r>
              <a:rPr lang="en-US" sz="800" b="0" i="1" dirty="0" smtClean="0"/>
              <a:t>, </a:t>
            </a:r>
            <a:r>
              <a:rPr lang="en-US" sz="800" b="0" i="1" dirty="0"/>
              <a:t>M. </a:t>
            </a:r>
            <a:r>
              <a:rPr lang="en-US" sz="800" b="0" i="1" dirty="0" err="1" smtClean="0"/>
              <a:t>Solovieva</a:t>
            </a:r>
            <a:r>
              <a:rPr lang="en-US" sz="800" b="0" i="1" dirty="0" smtClean="0"/>
              <a:t>, </a:t>
            </a:r>
            <a:r>
              <a:rPr lang="en-US" sz="800" b="0" i="1" dirty="0"/>
              <a:t>O. </a:t>
            </a:r>
            <a:r>
              <a:rPr lang="en-US" sz="800" b="0" i="1" dirty="0" err="1" smtClean="0"/>
              <a:t>Molchanov</a:t>
            </a:r>
            <a:r>
              <a:rPr lang="en-US" sz="800" b="0" i="1" dirty="0" smtClean="0"/>
              <a:t>, </a:t>
            </a:r>
            <a:r>
              <a:rPr lang="en-US" sz="800" b="0" i="1" dirty="0"/>
              <a:t>K. </a:t>
            </a:r>
            <a:r>
              <a:rPr lang="en-US" sz="800" b="0" i="1" dirty="0" err="1" smtClean="0"/>
              <a:t>Schwingenschuh</a:t>
            </a:r>
            <a:r>
              <a:rPr lang="en-US" sz="800" b="0" i="1" dirty="0" smtClean="0"/>
              <a:t>, M. </a:t>
            </a:r>
            <a:r>
              <a:rPr lang="en-US" sz="800" b="0" i="1" dirty="0" err="1" smtClean="0"/>
              <a:t>Boudjada</a:t>
            </a:r>
            <a:r>
              <a:rPr lang="en-US" sz="800" b="0" i="1" dirty="0" smtClean="0"/>
              <a:t>, </a:t>
            </a:r>
            <a:r>
              <a:rPr lang="en-US" sz="800" b="0" i="1" dirty="0"/>
              <a:t>P. F. </a:t>
            </a:r>
            <a:r>
              <a:rPr lang="en-US" sz="800" b="0" i="1" dirty="0" err="1" smtClean="0"/>
              <a:t>Biagi</a:t>
            </a:r>
            <a:r>
              <a:rPr lang="en-US" sz="800" b="0" i="1" dirty="0" smtClean="0"/>
              <a:t>, </a:t>
            </a:r>
            <a:r>
              <a:rPr lang="en-US" sz="800" b="0" i="1" dirty="0"/>
              <a:t>T. </a:t>
            </a:r>
            <a:r>
              <a:rPr lang="en-US" sz="800" b="0" i="1" dirty="0" err="1" smtClean="0"/>
              <a:t>Maggipinto</a:t>
            </a:r>
            <a:r>
              <a:rPr lang="en-US" sz="800" b="0" i="1" dirty="0" smtClean="0"/>
              <a:t>,</a:t>
            </a:r>
            <a:r>
              <a:rPr lang="en-US" sz="800" b="0" i="1" dirty="0"/>
              <a:t> </a:t>
            </a:r>
            <a:r>
              <a:rPr lang="en-US" sz="800" b="0" i="1" dirty="0" smtClean="0"/>
              <a:t>L</a:t>
            </a:r>
            <a:r>
              <a:rPr lang="en-US" sz="800" b="0" i="1" dirty="0"/>
              <a:t>. </a:t>
            </a:r>
            <a:r>
              <a:rPr lang="en-US" sz="800" b="0" i="1" dirty="0" err="1" smtClean="0"/>
              <a:t>Castellana</a:t>
            </a:r>
            <a:r>
              <a:rPr lang="en-US" sz="800" b="0" i="1" dirty="0" smtClean="0"/>
              <a:t>, </a:t>
            </a:r>
            <a:r>
              <a:rPr lang="en-US" sz="800" b="0" i="1" dirty="0"/>
              <a:t>A. </a:t>
            </a:r>
            <a:r>
              <a:rPr lang="en-US" sz="800" b="0" i="1" dirty="0" err="1" smtClean="0"/>
              <a:t>Ermini</a:t>
            </a:r>
            <a:r>
              <a:rPr lang="en-US" sz="800" b="0" i="1" dirty="0" smtClean="0"/>
              <a:t>, </a:t>
            </a:r>
            <a:r>
              <a:rPr lang="en-US" sz="800" b="0" i="1" dirty="0"/>
              <a:t>and M. </a:t>
            </a:r>
            <a:r>
              <a:rPr lang="en-US" sz="800" b="0" i="1" dirty="0" smtClean="0"/>
              <a:t>Hayakawa, Nat</a:t>
            </a:r>
            <a:r>
              <a:rPr lang="en-US" sz="800" b="0" i="1" dirty="0"/>
              <a:t>. Hazards Earth Syst. Sci., 9, 1727–1732, 2009</a:t>
            </a:r>
            <a:endParaRPr lang="en-US" sz="800" i="1" dirty="0"/>
          </a:p>
        </p:txBody>
      </p:sp>
    </p:spTree>
    <p:extLst>
      <p:ext uri="{BB962C8B-B14F-4D97-AF65-F5344CB8AC3E}">
        <p14:creationId xmlns:p14="http://schemas.microsoft.com/office/powerpoint/2010/main" val="1119390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3220" y="332656"/>
            <a:ext cx="7065807" cy="400110"/>
          </a:xfrm>
          <a:prstGeom prst="rect">
            <a:avLst/>
          </a:prstGeom>
        </p:spPr>
        <p:txBody>
          <a:bodyPr wrap="none">
            <a:spAutoFit/>
          </a:bodyPr>
          <a:lstStyle/>
          <a:p>
            <a:pPr>
              <a:spcBef>
                <a:spcPts val="0"/>
              </a:spcBef>
            </a:pPr>
            <a:r>
              <a:rPr lang="en-US" sz="2000" cap="all" dirty="0" smtClean="0">
                <a:ln w="9000" cmpd="sng">
                  <a:solidFill>
                    <a:schemeClr val="accent4">
                      <a:shade val="50000"/>
                      <a:satMod val="120000"/>
                    </a:schemeClr>
                  </a:solidFill>
                  <a:prstDash val="solid"/>
                </a:ln>
                <a:solidFill>
                  <a:srgbClr val="333399"/>
                </a:solidFill>
                <a:effectLst>
                  <a:reflection blurRad="12700" stA="28000" endPos="45000" dist="1000" dir="5400000" sy="-100000" algn="bl" rotWithShape="0"/>
                </a:effectLst>
              </a:rPr>
              <a:t>Earthquake in L’Aquila (Italy) M=6,3, 6 April 2009</a:t>
            </a:r>
            <a:endParaRPr lang="en-US" sz="2000" dirty="0">
              <a:solidFill>
                <a:schemeClr val="tx1"/>
              </a:solidFill>
              <a:latin typeface="Arial" pitchFamily="34" charset="0"/>
              <a:cs typeface="Arial" pitchFamily="34" charset="0"/>
            </a:endParaRPr>
          </a:p>
        </p:txBody>
      </p:sp>
      <p:pic>
        <p:nvPicPr>
          <p:cNvPr id="6" name="Рисунок 2" descr="Moscow ITS.jpg"/>
          <p:cNvPicPr>
            <a:picLocks noChangeAspect="1"/>
          </p:cNvPicPr>
          <p:nvPr/>
        </p:nvPicPr>
        <p:blipFill>
          <a:blip r:embed="rId2"/>
          <a:srcRect/>
          <a:stretch>
            <a:fillRect/>
          </a:stretch>
        </p:blipFill>
        <p:spPr bwMode="auto">
          <a:xfrm>
            <a:off x="1371601" y="1412776"/>
            <a:ext cx="4085456" cy="3781256"/>
          </a:xfrm>
          <a:prstGeom prst="rect">
            <a:avLst/>
          </a:prstGeom>
          <a:ln>
            <a:solidFill>
              <a:schemeClr val="tx1"/>
            </a:solidFill>
          </a:ln>
          <a:effectLst/>
        </p:spPr>
      </p:pic>
      <p:sp>
        <p:nvSpPr>
          <p:cNvPr id="8" name="TextBox 3"/>
          <p:cNvSpPr txBox="1">
            <a:spLocks noChangeArrowheads="1"/>
          </p:cNvSpPr>
          <p:nvPr/>
        </p:nvSpPr>
        <p:spPr bwMode="auto">
          <a:xfrm>
            <a:off x="1336246" y="1062608"/>
            <a:ext cx="230999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r>
              <a:rPr lang="en-US" sz="1400" b="0" dirty="0">
                <a:solidFill>
                  <a:srgbClr val="000090"/>
                </a:solidFill>
                <a:latin typeface="+mj-lt"/>
                <a:cs typeface="Times New Roman" pitchFamily="18" charset="0"/>
              </a:rPr>
              <a:t>Results in Moscow station. </a:t>
            </a:r>
            <a:endParaRPr lang="ru-RU" sz="1400" b="0" dirty="0">
              <a:solidFill>
                <a:srgbClr val="000090"/>
              </a:solidFill>
              <a:latin typeface="+mj-lt"/>
              <a:cs typeface="Times New Roman" pitchFamily="18" charset="0"/>
            </a:endParaRPr>
          </a:p>
        </p:txBody>
      </p:sp>
      <p:sp>
        <p:nvSpPr>
          <p:cNvPr id="9" name="Прямоугольник 3"/>
          <p:cNvSpPr>
            <a:spLocks noChangeArrowheads="1"/>
          </p:cNvSpPr>
          <p:nvPr/>
        </p:nvSpPr>
        <p:spPr bwMode="auto">
          <a:xfrm>
            <a:off x="632520" y="5373216"/>
            <a:ext cx="8763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fontAlgn="base">
              <a:spcBef>
                <a:spcPct val="0"/>
              </a:spcBef>
              <a:spcAft>
                <a:spcPct val="0"/>
              </a:spcAft>
            </a:pPr>
            <a:r>
              <a:rPr lang="en-US" sz="1200" b="0" dirty="0">
                <a:solidFill>
                  <a:srgbClr val="000090"/>
                </a:solidFill>
                <a:latin typeface="+mj-lt"/>
                <a:cs typeface="Times New Roman" pitchFamily="18" charset="0"/>
              </a:rPr>
              <a:t>In the upper panel the magnitude of the main </a:t>
            </a:r>
            <a:r>
              <a:rPr lang="en-US" sz="1200" b="0" dirty="0" err="1">
                <a:solidFill>
                  <a:srgbClr val="000090"/>
                </a:solidFill>
                <a:latin typeface="+mj-lt"/>
                <a:cs typeface="Times New Roman" pitchFamily="18" charset="0"/>
              </a:rPr>
              <a:t>Abruzzo</a:t>
            </a:r>
            <a:r>
              <a:rPr lang="en-US" sz="1200" b="0" dirty="0">
                <a:solidFill>
                  <a:srgbClr val="000090"/>
                </a:solidFill>
                <a:latin typeface="+mj-lt"/>
                <a:cs typeface="Times New Roman" pitchFamily="18" charset="0"/>
              </a:rPr>
              <a:t> earthquakes from March 26 to April 17, 2009 is indicated. In the next panels, the signal amplitude (A) and the nighttime residual amplitude (</a:t>
            </a:r>
            <a:r>
              <a:rPr lang="en-US" sz="1200" b="0" dirty="0" err="1">
                <a:solidFill>
                  <a:srgbClr val="000090"/>
                </a:solidFill>
                <a:latin typeface="+mj-lt"/>
                <a:cs typeface="Times New Roman" pitchFamily="18" charset="0"/>
              </a:rPr>
              <a:t>dA</a:t>
            </a:r>
            <a:r>
              <a:rPr lang="en-US" sz="1200" b="0" dirty="0">
                <a:solidFill>
                  <a:srgbClr val="000090"/>
                </a:solidFill>
                <a:latin typeface="+mj-lt"/>
                <a:cs typeface="Times New Roman" pitchFamily="18" charset="0"/>
              </a:rPr>
              <a:t>) for the path NRK–MOS and ITS–MOS is reported. In the bottom panel the dashed ellipses indicate deviations of the real data from the averaged ones exceeding the 2σ (</a:t>
            </a:r>
            <a:r>
              <a:rPr lang="en-US" sz="1200" b="0" dirty="0" err="1">
                <a:solidFill>
                  <a:srgbClr val="000090"/>
                </a:solidFill>
                <a:latin typeface="+mj-lt"/>
                <a:cs typeface="Times New Roman" pitchFamily="18" charset="0"/>
              </a:rPr>
              <a:t>σ</a:t>
            </a:r>
            <a:r>
              <a:rPr lang="en-US" sz="1200" b="0" dirty="0">
                <a:solidFill>
                  <a:srgbClr val="000090"/>
                </a:solidFill>
                <a:latin typeface="+mj-lt"/>
                <a:cs typeface="Times New Roman" pitchFamily="18" charset="0"/>
              </a:rPr>
              <a:t> is the standard deviation) level, that is depicted by horizontal dotted line. </a:t>
            </a:r>
            <a:endParaRPr lang="ru-RU" sz="1200" b="0" dirty="0">
              <a:solidFill>
                <a:srgbClr val="000090"/>
              </a:solidFill>
              <a:latin typeface="+mj-lt"/>
              <a:cs typeface="Times New Roman" pitchFamily="18" charset="0"/>
            </a:endParaRPr>
          </a:p>
        </p:txBody>
      </p:sp>
    </p:spTree>
    <p:extLst>
      <p:ext uri="{BB962C8B-B14F-4D97-AF65-F5344CB8AC3E}">
        <p14:creationId xmlns:p14="http://schemas.microsoft.com/office/powerpoint/2010/main" val="2099305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1064568" y="980728"/>
            <a:ext cx="7560840" cy="1600438"/>
          </a:xfrm>
          <a:prstGeom prst="rect">
            <a:avLst/>
          </a:prstGeom>
        </p:spPr>
        <p:txBody>
          <a:bodyPr wrap="square">
            <a:spAutoFit/>
          </a:bodyPr>
          <a:lstStyle/>
          <a:p>
            <a:pPr marL="285750" indent="-285750" algn="l">
              <a:spcBef>
                <a:spcPts val="0"/>
              </a:spcBef>
              <a:buFont typeface="Arial"/>
              <a:buChar char="•"/>
            </a:pPr>
            <a:r>
              <a:rPr lang="en-US" sz="1400" b="1" dirty="0" smtClean="0">
                <a:solidFill>
                  <a:srgbClr val="000000"/>
                </a:solidFill>
                <a:latin typeface="Arial" pitchFamily="34" charset="0"/>
                <a:cs typeface="Arial" pitchFamily="34" charset="0"/>
              </a:rPr>
              <a:t>The </a:t>
            </a:r>
            <a:r>
              <a:rPr lang="en-US" sz="1400" b="1" dirty="0">
                <a:solidFill>
                  <a:srgbClr val="000000"/>
                </a:solidFill>
                <a:latin typeface="Arial" pitchFamily="34" charset="0"/>
                <a:cs typeface="Arial" pitchFamily="34" charset="0"/>
              </a:rPr>
              <a:t>charged part of the atmosphere (partially ionized gas</a:t>
            </a:r>
            <a:r>
              <a:rPr lang="en-US" sz="1400" b="1" dirty="0" smtClean="0">
                <a:solidFill>
                  <a:srgbClr val="000000"/>
                </a:solidFill>
                <a:latin typeface="Arial" pitchFamily="34" charset="0"/>
                <a:cs typeface="Arial" pitchFamily="34" charset="0"/>
              </a:rPr>
              <a:t>)</a:t>
            </a:r>
            <a:r>
              <a:rPr lang="en-US" sz="1400" dirty="0">
                <a:solidFill>
                  <a:srgbClr val="000000"/>
                </a:solidFill>
                <a:latin typeface="Arial" pitchFamily="34" charset="0"/>
                <a:cs typeface="Arial" pitchFamily="34" charset="0"/>
              </a:rPr>
              <a:t>;</a:t>
            </a:r>
            <a:endParaRPr lang="en-US" sz="1400" b="1" dirty="0" smtClean="0">
              <a:solidFill>
                <a:srgbClr val="000000"/>
              </a:solidFill>
              <a:latin typeface="Arial" pitchFamily="34" charset="0"/>
              <a:cs typeface="Arial" pitchFamily="34" charset="0"/>
            </a:endParaRPr>
          </a:p>
          <a:p>
            <a:pPr marL="285750" indent="-285750" algn="l">
              <a:spcBef>
                <a:spcPts val="0"/>
              </a:spcBef>
              <a:buFont typeface="Arial"/>
              <a:buChar char="•"/>
            </a:pPr>
            <a:r>
              <a:rPr lang="en-US" sz="1400" b="1" dirty="0" smtClean="0">
                <a:solidFill>
                  <a:srgbClr val="000000"/>
                </a:solidFill>
                <a:latin typeface="Arial" pitchFamily="34" charset="0"/>
                <a:cs typeface="Arial" pitchFamily="34" charset="0"/>
              </a:rPr>
              <a:t>Solar </a:t>
            </a:r>
            <a:r>
              <a:rPr lang="en-US" sz="1400" b="1" dirty="0">
                <a:solidFill>
                  <a:srgbClr val="000000"/>
                </a:solidFill>
                <a:latin typeface="Arial" pitchFamily="34" charset="0"/>
                <a:cs typeface="Arial" pitchFamily="34" charset="0"/>
              </a:rPr>
              <a:t>UV and X-ray radiation dominates the ionization processes during the </a:t>
            </a:r>
            <a:r>
              <a:rPr lang="en-US" sz="1400" b="1" dirty="0" smtClean="0">
                <a:solidFill>
                  <a:srgbClr val="000000"/>
                </a:solidFill>
                <a:latin typeface="Arial" pitchFamily="34" charset="0"/>
                <a:cs typeface="Arial" pitchFamily="34" charset="0"/>
              </a:rPr>
              <a:t>day</a:t>
            </a:r>
            <a:r>
              <a:rPr lang="en-US" sz="1400" dirty="0">
                <a:solidFill>
                  <a:srgbClr val="000000"/>
                </a:solidFill>
                <a:latin typeface="Arial" pitchFamily="34" charset="0"/>
                <a:cs typeface="Arial" pitchFamily="34" charset="0"/>
              </a:rPr>
              <a:t>;</a:t>
            </a:r>
            <a:endParaRPr lang="en-US" sz="1400" b="1" dirty="0" smtClean="0">
              <a:solidFill>
                <a:srgbClr val="000000"/>
              </a:solidFill>
              <a:latin typeface="Arial" pitchFamily="34" charset="0"/>
              <a:cs typeface="Arial" pitchFamily="34" charset="0"/>
            </a:endParaRPr>
          </a:p>
          <a:p>
            <a:pPr marL="285750" indent="-285750" algn="l">
              <a:spcBef>
                <a:spcPts val="0"/>
              </a:spcBef>
              <a:buFont typeface="Arial"/>
              <a:buChar char="•"/>
            </a:pPr>
            <a:r>
              <a:rPr lang="en-US" sz="1400" b="1" dirty="0" smtClean="0">
                <a:solidFill>
                  <a:srgbClr val="000000"/>
                </a:solidFill>
                <a:latin typeface="Arial" pitchFamily="34" charset="0"/>
                <a:cs typeface="Arial" pitchFamily="34" charset="0"/>
              </a:rPr>
              <a:t>During </a:t>
            </a:r>
            <a:r>
              <a:rPr lang="en-US" sz="1400" b="1" dirty="0">
                <a:solidFill>
                  <a:srgbClr val="000000"/>
                </a:solidFill>
                <a:latin typeface="Arial" pitchFamily="34" charset="0"/>
                <a:cs typeface="Arial" pitchFamily="34" charset="0"/>
              </a:rPr>
              <a:t>the night, non-solar sources (e.g., cosmic rays, meteoric ionization, etc.</a:t>
            </a:r>
            <a:r>
              <a:rPr lang="en-US" sz="1400" b="1" dirty="0" smtClean="0">
                <a:solidFill>
                  <a:srgbClr val="000000"/>
                </a:solidFill>
                <a:latin typeface="Arial" pitchFamily="34" charset="0"/>
                <a:cs typeface="Arial" pitchFamily="34" charset="0"/>
              </a:rPr>
              <a:t>) maintain </a:t>
            </a:r>
            <a:r>
              <a:rPr lang="en-US" sz="1400" b="1" dirty="0">
                <a:solidFill>
                  <a:srgbClr val="000000"/>
                </a:solidFill>
                <a:latin typeface="Arial" pitchFamily="34" charset="0"/>
                <a:cs typeface="Arial" pitchFamily="34" charset="0"/>
              </a:rPr>
              <a:t>the smaller free electrons and ions </a:t>
            </a:r>
            <a:r>
              <a:rPr lang="en-US" sz="1400" b="1" dirty="0" smtClean="0">
                <a:solidFill>
                  <a:srgbClr val="000000"/>
                </a:solidFill>
                <a:latin typeface="Arial" pitchFamily="34" charset="0"/>
                <a:cs typeface="Arial" pitchFamily="34" charset="0"/>
              </a:rPr>
              <a:t>concentrations</a:t>
            </a:r>
            <a:r>
              <a:rPr lang="en-US" sz="1400" dirty="0">
                <a:solidFill>
                  <a:srgbClr val="000000"/>
                </a:solidFill>
                <a:latin typeface="Arial" pitchFamily="34" charset="0"/>
                <a:cs typeface="Arial" pitchFamily="34" charset="0"/>
              </a:rPr>
              <a:t>;</a:t>
            </a:r>
            <a:endParaRPr lang="en-US" sz="1400" dirty="0" smtClean="0">
              <a:solidFill>
                <a:srgbClr val="000000"/>
              </a:solidFill>
              <a:latin typeface="Arial" pitchFamily="34" charset="0"/>
              <a:cs typeface="Arial" pitchFamily="34" charset="0"/>
            </a:endParaRPr>
          </a:p>
          <a:p>
            <a:pPr marL="285750" indent="-285750" algn="l">
              <a:spcBef>
                <a:spcPts val="0"/>
              </a:spcBef>
              <a:buFont typeface="Arial"/>
              <a:buChar char="•"/>
            </a:pPr>
            <a:r>
              <a:rPr lang="en-US" sz="1400" b="1" dirty="0" smtClean="0">
                <a:solidFill>
                  <a:srgbClr val="000000"/>
                </a:solidFill>
                <a:latin typeface="Arial" pitchFamily="34" charset="0"/>
                <a:cs typeface="Arial" pitchFamily="34" charset="0"/>
              </a:rPr>
              <a:t>The ionosphere is divided into four main regions: D, E, F1, and F2 regions. Each of the regions is characterized by its ion’s composition and concentration, as well as its own physics.</a:t>
            </a:r>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536" y="2852936"/>
            <a:ext cx="3841880" cy="3240360"/>
          </a:xfrm>
          <a:prstGeom prst="rect">
            <a:avLst/>
          </a:prstGeom>
          <a:ln w="38100" cap="sq">
            <a:noFill/>
            <a:prstDash val="solid"/>
            <a:miter lim="800000"/>
          </a:ln>
          <a:effectLst/>
        </p:spPr>
      </p:pic>
      <p:pic>
        <p:nvPicPr>
          <p:cNvPr id="6"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8984" y="2708920"/>
            <a:ext cx="4387549" cy="3735660"/>
          </a:xfrm>
          <a:prstGeom prst="rect">
            <a:avLst/>
          </a:prstGeom>
        </p:spPr>
      </p:pic>
      <p:sp>
        <p:nvSpPr>
          <p:cNvPr id="7" name="Rectangle 6"/>
          <p:cNvSpPr/>
          <p:nvPr/>
        </p:nvSpPr>
        <p:spPr>
          <a:xfrm>
            <a:off x="3122413" y="260648"/>
            <a:ext cx="3091862" cy="400110"/>
          </a:xfrm>
          <a:prstGeom prst="rect">
            <a:avLst/>
          </a:prstGeom>
        </p:spPr>
        <p:txBody>
          <a:bodyPr wrap="none">
            <a:spAutoFit/>
          </a:bodyPr>
          <a:lstStyle/>
          <a:p>
            <a:r>
              <a:rPr lang="en-US" sz="2000" cap="all" dirty="0">
                <a:ln w="9000" cmpd="sng">
                  <a:solidFill>
                    <a:schemeClr val="accent4">
                      <a:shade val="50000"/>
                      <a:satMod val="120000"/>
                    </a:schemeClr>
                  </a:solidFill>
                  <a:prstDash val="solid"/>
                </a:ln>
                <a:solidFill>
                  <a:srgbClr val="333399"/>
                </a:solidFill>
                <a:effectLst>
                  <a:reflection blurRad="12700" stA="28000" endPos="45000" dist="1000" dir="5400000" sy="-100000" algn="bl" rotWithShape="0"/>
                </a:effectLst>
              </a:rPr>
              <a:t>Earth’s ionosphere</a:t>
            </a:r>
            <a:endParaRPr lang="en-US" sz="2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1584002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3220" y="332656"/>
            <a:ext cx="7065807" cy="400110"/>
          </a:xfrm>
          <a:prstGeom prst="rect">
            <a:avLst/>
          </a:prstGeom>
        </p:spPr>
        <p:txBody>
          <a:bodyPr wrap="none">
            <a:spAutoFit/>
          </a:bodyPr>
          <a:lstStyle/>
          <a:p>
            <a:pPr>
              <a:spcBef>
                <a:spcPts val="0"/>
              </a:spcBef>
            </a:pPr>
            <a:r>
              <a:rPr lang="en-US" sz="2000" cap="all" dirty="0" smtClean="0">
                <a:ln w="9000" cmpd="sng">
                  <a:solidFill>
                    <a:schemeClr val="accent4">
                      <a:shade val="50000"/>
                      <a:satMod val="120000"/>
                    </a:schemeClr>
                  </a:solidFill>
                  <a:prstDash val="solid"/>
                </a:ln>
                <a:solidFill>
                  <a:srgbClr val="333399"/>
                </a:solidFill>
                <a:effectLst>
                  <a:reflection blurRad="12700" stA="28000" endPos="45000" dist="1000" dir="5400000" sy="-100000" algn="bl" rotWithShape="0"/>
                </a:effectLst>
              </a:rPr>
              <a:t>Earthquake in L’Aquila (Italy) M=6,3, 6 April 2009</a:t>
            </a:r>
            <a:endParaRPr lang="en-US" sz="2000" dirty="0">
              <a:solidFill>
                <a:schemeClr val="tx1"/>
              </a:solidFill>
              <a:latin typeface="Arial" pitchFamily="34" charset="0"/>
              <a:cs typeface="Arial" pitchFamily="34" charset="0"/>
            </a:endParaRPr>
          </a:p>
        </p:txBody>
      </p:sp>
      <p:sp>
        <p:nvSpPr>
          <p:cNvPr id="8" name="TextBox 3"/>
          <p:cNvSpPr txBox="1">
            <a:spLocks noChangeArrowheads="1"/>
          </p:cNvSpPr>
          <p:nvPr/>
        </p:nvSpPr>
        <p:spPr bwMode="auto">
          <a:xfrm>
            <a:off x="1470943" y="1062608"/>
            <a:ext cx="204060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r>
              <a:rPr lang="en-US" sz="1400" b="0" dirty="0">
                <a:solidFill>
                  <a:srgbClr val="000090"/>
                </a:solidFill>
                <a:latin typeface="+mj-lt"/>
                <a:cs typeface="Times New Roman" pitchFamily="18" charset="0"/>
              </a:rPr>
              <a:t>Results in </a:t>
            </a:r>
            <a:r>
              <a:rPr lang="en-US" sz="1400" b="0" dirty="0" smtClean="0">
                <a:solidFill>
                  <a:srgbClr val="000090"/>
                </a:solidFill>
                <a:latin typeface="+mj-lt"/>
                <a:cs typeface="Times New Roman" pitchFamily="18" charset="0"/>
              </a:rPr>
              <a:t>Graz </a:t>
            </a:r>
            <a:r>
              <a:rPr lang="en-US" sz="1400" b="0" dirty="0">
                <a:solidFill>
                  <a:srgbClr val="000090"/>
                </a:solidFill>
                <a:latin typeface="+mj-lt"/>
                <a:cs typeface="Times New Roman" pitchFamily="18" charset="0"/>
              </a:rPr>
              <a:t>station. </a:t>
            </a:r>
            <a:endParaRPr lang="ru-RU" sz="1400" b="0" dirty="0">
              <a:solidFill>
                <a:srgbClr val="000090"/>
              </a:solidFill>
              <a:latin typeface="+mj-lt"/>
              <a:cs typeface="Times New Roman" pitchFamily="18" charset="0"/>
            </a:endParaRPr>
          </a:p>
        </p:txBody>
      </p:sp>
      <p:sp>
        <p:nvSpPr>
          <p:cNvPr id="9" name="Прямоугольник 3"/>
          <p:cNvSpPr>
            <a:spLocks noChangeArrowheads="1"/>
          </p:cNvSpPr>
          <p:nvPr/>
        </p:nvSpPr>
        <p:spPr bwMode="auto">
          <a:xfrm>
            <a:off x="632520" y="5373216"/>
            <a:ext cx="8763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spcBef>
                <a:spcPct val="0"/>
              </a:spcBef>
            </a:pPr>
            <a:r>
              <a:rPr lang="en-US" sz="1200" b="0" dirty="0">
                <a:solidFill>
                  <a:srgbClr val="000090"/>
                </a:solidFill>
                <a:latin typeface="+mn-lt"/>
                <a:cs typeface="Times New Roman" pitchFamily="18" charset="0"/>
              </a:rPr>
              <a:t>Sunset terminator times for GBZ (control path, black line), IVC (seismic path, blue line) and NSY (seismic path, red line) signals, in the period March 15 –April 14. The vertical axis indicates the time in hours from the midnight. The variation ranges of the terminator times related to undisturbed situations in the three cases are indicated by dash lines. The color fill zones indicate anomalies.</a:t>
            </a:r>
          </a:p>
          <a:p>
            <a:pPr algn="just" fontAlgn="base">
              <a:spcBef>
                <a:spcPct val="0"/>
              </a:spcBef>
              <a:spcAft>
                <a:spcPct val="0"/>
              </a:spcAft>
            </a:pPr>
            <a:endParaRPr lang="ru-RU" sz="1200" b="0" dirty="0">
              <a:solidFill>
                <a:srgbClr val="000090"/>
              </a:solidFill>
              <a:latin typeface="+mj-lt"/>
              <a:cs typeface="Times New Roman" pitchFamily="18" charset="0"/>
            </a:endParaRPr>
          </a:p>
        </p:txBody>
      </p:sp>
      <p:pic>
        <p:nvPicPr>
          <p:cNvPr id="10" name="Рисунок 1" descr="TT_Graz.jpg"/>
          <p:cNvPicPr>
            <a:picLocks noChangeAspect="1"/>
          </p:cNvPicPr>
          <p:nvPr/>
        </p:nvPicPr>
        <p:blipFill>
          <a:blip r:embed="rId2"/>
          <a:srcRect/>
          <a:stretch>
            <a:fillRect/>
          </a:stretch>
        </p:blipFill>
        <p:spPr bwMode="auto">
          <a:xfrm>
            <a:off x="1177788" y="1556792"/>
            <a:ext cx="4365574" cy="3564632"/>
          </a:xfrm>
          <a:prstGeom prst="rect">
            <a:avLst/>
          </a:prstGeom>
          <a:ln>
            <a:solidFill>
              <a:schemeClr val="tx1"/>
            </a:solidFill>
          </a:ln>
          <a:effectLst/>
        </p:spPr>
      </p:pic>
    </p:spTree>
    <p:extLst>
      <p:ext uri="{BB962C8B-B14F-4D97-AF65-F5344CB8AC3E}">
        <p14:creationId xmlns:p14="http://schemas.microsoft.com/office/powerpoint/2010/main" val="29846131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3220" y="332656"/>
            <a:ext cx="7065807" cy="400110"/>
          </a:xfrm>
          <a:prstGeom prst="rect">
            <a:avLst/>
          </a:prstGeom>
        </p:spPr>
        <p:txBody>
          <a:bodyPr wrap="none">
            <a:spAutoFit/>
          </a:bodyPr>
          <a:lstStyle/>
          <a:p>
            <a:pPr>
              <a:spcBef>
                <a:spcPts val="0"/>
              </a:spcBef>
            </a:pPr>
            <a:r>
              <a:rPr lang="en-US" sz="2000" cap="all" dirty="0" smtClean="0">
                <a:ln w="9000" cmpd="sng">
                  <a:solidFill>
                    <a:schemeClr val="accent4">
                      <a:shade val="50000"/>
                      <a:satMod val="120000"/>
                    </a:schemeClr>
                  </a:solidFill>
                  <a:prstDash val="solid"/>
                </a:ln>
                <a:solidFill>
                  <a:srgbClr val="333399"/>
                </a:solidFill>
                <a:effectLst>
                  <a:reflection blurRad="12700" stA="28000" endPos="45000" dist="1000" dir="5400000" sy="-100000" algn="bl" rotWithShape="0"/>
                </a:effectLst>
              </a:rPr>
              <a:t>Earthquake in L’Aquila (Italy) M=6,3, 6 April 2009</a:t>
            </a:r>
            <a:endParaRPr lang="en-US" sz="2000" dirty="0">
              <a:solidFill>
                <a:schemeClr val="tx1"/>
              </a:solidFill>
              <a:latin typeface="Arial" pitchFamily="34" charset="0"/>
              <a:cs typeface="Arial" pitchFamily="34" charset="0"/>
            </a:endParaRPr>
          </a:p>
        </p:txBody>
      </p:sp>
      <p:sp>
        <p:nvSpPr>
          <p:cNvPr id="8" name="TextBox 3"/>
          <p:cNvSpPr txBox="1">
            <a:spLocks noChangeArrowheads="1"/>
          </p:cNvSpPr>
          <p:nvPr/>
        </p:nvSpPr>
        <p:spPr bwMode="auto">
          <a:xfrm>
            <a:off x="1505835" y="1062608"/>
            <a:ext cx="197082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pPr>
            <a:r>
              <a:rPr lang="en-US" sz="1400" b="0" dirty="0">
                <a:solidFill>
                  <a:srgbClr val="000090"/>
                </a:solidFill>
                <a:latin typeface="+mj-lt"/>
                <a:cs typeface="Times New Roman" pitchFamily="18" charset="0"/>
              </a:rPr>
              <a:t>Results in </a:t>
            </a:r>
            <a:r>
              <a:rPr lang="en-US" sz="1400" b="0" dirty="0" smtClean="0">
                <a:solidFill>
                  <a:srgbClr val="000090"/>
                </a:solidFill>
                <a:latin typeface="+mj-lt"/>
                <a:cs typeface="Times New Roman" pitchFamily="18" charset="0"/>
              </a:rPr>
              <a:t>Bari </a:t>
            </a:r>
            <a:r>
              <a:rPr lang="en-US" sz="1400" b="0" dirty="0">
                <a:solidFill>
                  <a:srgbClr val="000090"/>
                </a:solidFill>
                <a:latin typeface="+mj-lt"/>
                <a:cs typeface="Times New Roman" pitchFamily="18" charset="0"/>
              </a:rPr>
              <a:t>station. </a:t>
            </a:r>
            <a:endParaRPr lang="ru-RU" sz="1400" b="0" dirty="0">
              <a:solidFill>
                <a:srgbClr val="000090"/>
              </a:solidFill>
              <a:latin typeface="+mj-lt"/>
              <a:cs typeface="Times New Roman" pitchFamily="18" charset="0"/>
            </a:endParaRPr>
          </a:p>
        </p:txBody>
      </p:sp>
      <p:sp>
        <p:nvSpPr>
          <p:cNvPr id="9" name="Прямоугольник 3"/>
          <p:cNvSpPr>
            <a:spLocks noChangeArrowheads="1"/>
          </p:cNvSpPr>
          <p:nvPr/>
        </p:nvSpPr>
        <p:spPr bwMode="auto">
          <a:xfrm>
            <a:off x="4592960" y="1484784"/>
            <a:ext cx="4608512" cy="1754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en-US" sz="1200" b="0" dirty="0">
                <a:solidFill>
                  <a:srgbClr val="000090"/>
                </a:solidFill>
                <a:latin typeface="+mj-lt"/>
                <a:cs typeface="Times New Roman" pitchFamily="18" charset="0"/>
              </a:rPr>
              <a:t>In the upper panel the magnitude of the main earthquakes from March 26 to April 17, 2009 is indicated. In the next panel, the signal amplitude (A) of the NRK signal recorded in Bari in the period March 7-April 22, 2009. In the last panel the nighttime residual amplitude (</a:t>
            </a:r>
            <a:r>
              <a:rPr lang="en-US" sz="1200" b="0" dirty="0" err="1">
                <a:solidFill>
                  <a:srgbClr val="000090"/>
                </a:solidFill>
                <a:latin typeface="+mj-lt"/>
                <a:cs typeface="Times New Roman" pitchFamily="18" charset="0"/>
              </a:rPr>
              <a:t>dA</a:t>
            </a:r>
            <a:r>
              <a:rPr lang="en-US" sz="1200" b="0" dirty="0">
                <a:solidFill>
                  <a:srgbClr val="000090"/>
                </a:solidFill>
                <a:latin typeface="+mj-lt"/>
                <a:cs typeface="Times New Roman" pitchFamily="18" charset="0"/>
              </a:rPr>
              <a:t>) for the path NRK-Bari, NRK-MOS and NRK-GRZ are reported. The color fill zone indicates values exceeding the 2σ level, represented by a horizontal dotted line, for the NRK-Bari path.</a:t>
            </a:r>
            <a:endParaRPr lang="ru-RU" sz="1200" b="0" dirty="0">
              <a:solidFill>
                <a:srgbClr val="000090"/>
              </a:solidFill>
              <a:latin typeface="+mj-lt"/>
              <a:cs typeface="Times New Roman" pitchFamily="18" charset="0"/>
            </a:endParaRPr>
          </a:p>
          <a:p>
            <a:pPr algn="just" fontAlgn="base">
              <a:spcBef>
                <a:spcPct val="0"/>
              </a:spcBef>
              <a:spcAft>
                <a:spcPct val="0"/>
              </a:spcAft>
            </a:pPr>
            <a:endParaRPr lang="ru-RU" sz="1200" b="0" dirty="0">
              <a:solidFill>
                <a:srgbClr val="000090"/>
              </a:solidFill>
              <a:latin typeface="+mj-lt"/>
              <a:cs typeface="Times New Roman" pitchFamily="18" charset="0"/>
            </a:endParaRPr>
          </a:p>
        </p:txBody>
      </p:sp>
      <p:pic>
        <p:nvPicPr>
          <p:cNvPr id="6" name="Рисунок 1" descr="ISL_Italy_Moscow_Graz.jpg"/>
          <p:cNvPicPr>
            <a:picLocks noChangeAspect="1"/>
          </p:cNvPicPr>
          <p:nvPr/>
        </p:nvPicPr>
        <p:blipFill>
          <a:blip r:embed="rId2"/>
          <a:srcRect/>
          <a:stretch>
            <a:fillRect/>
          </a:stretch>
        </p:blipFill>
        <p:spPr bwMode="auto">
          <a:xfrm>
            <a:off x="992560" y="1484784"/>
            <a:ext cx="3378524" cy="3789040"/>
          </a:xfrm>
          <a:prstGeom prst="rect">
            <a:avLst/>
          </a:prstGeom>
          <a:ln>
            <a:solidFill>
              <a:schemeClr val="tx1"/>
            </a:solidFill>
          </a:ln>
          <a:effectLst/>
        </p:spPr>
      </p:pic>
      <p:sp>
        <p:nvSpPr>
          <p:cNvPr id="2" name="TextBox 1"/>
          <p:cNvSpPr txBox="1"/>
          <p:nvPr/>
        </p:nvSpPr>
        <p:spPr>
          <a:xfrm>
            <a:off x="4664968" y="3140968"/>
            <a:ext cx="1182410" cy="400110"/>
          </a:xfrm>
          <a:prstGeom prst="rect">
            <a:avLst/>
          </a:prstGeom>
          <a:noFill/>
        </p:spPr>
        <p:txBody>
          <a:bodyPr wrap="none" rtlCol="0">
            <a:spAutoFit/>
          </a:bodyPr>
          <a:lstStyle/>
          <a:p>
            <a:r>
              <a:rPr lang="en-US" sz="2000" b="0" dirty="0" smtClean="0">
                <a:solidFill>
                  <a:srgbClr val="FF0000"/>
                </a:solidFill>
              </a:rPr>
              <a:t>Results :</a:t>
            </a:r>
          </a:p>
        </p:txBody>
      </p:sp>
      <p:sp>
        <p:nvSpPr>
          <p:cNvPr id="3" name="Rectangle 2"/>
          <p:cNvSpPr/>
          <p:nvPr/>
        </p:nvSpPr>
        <p:spPr>
          <a:xfrm>
            <a:off x="4664968" y="3541078"/>
            <a:ext cx="4953000" cy="1569660"/>
          </a:xfrm>
          <a:prstGeom prst="rect">
            <a:avLst/>
          </a:prstGeom>
        </p:spPr>
        <p:txBody>
          <a:bodyPr>
            <a:spAutoFit/>
          </a:bodyPr>
          <a:lstStyle/>
          <a:p>
            <a:pPr algn="just">
              <a:spcBef>
                <a:spcPts val="0"/>
              </a:spcBef>
            </a:pPr>
            <a:r>
              <a:rPr lang="en-US" sz="1200" b="0" dirty="0" smtClean="0"/>
              <a:t>1. The anomalies </a:t>
            </a:r>
            <a:r>
              <a:rPr lang="en-US" sz="1200" b="0" dirty="0"/>
              <a:t>revealed in VLF radio signals </a:t>
            </a:r>
            <a:r>
              <a:rPr lang="en-US" sz="1200" b="0" dirty="0" smtClean="0"/>
              <a:t>were detected in these signals prior </a:t>
            </a:r>
            <a:r>
              <a:rPr lang="en-US" sz="1200" b="0" dirty="0"/>
              <a:t>the </a:t>
            </a:r>
            <a:r>
              <a:rPr lang="en-US" sz="1200" b="0" dirty="0" smtClean="0"/>
              <a:t>occurrence of </a:t>
            </a:r>
            <a:r>
              <a:rPr lang="en-US" sz="1200" b="0" dirty="0"/>
              <a:t>the </a:t>
            </a:r>
            <a:r>
              <a:rPr lang="en-US" sz="1200" b="0" dirty="0" err="1"/>
              <a:t>Abruzzo</a:t>
            </a:r>
            <a:r>
              <a:rPr lang="en-US" sz="1200" b="0" dirty="0"/>
              <a:t> </a:t>
            </a:r>
            <a:r>
              <a:rPr lang="en-US" sz="1200" b="0" dirty="0" smtClean="0"/>
              <a:t>earthquake.</a:t>
            </a:r>
            <a:endParaRPr lang="en-US" sz="1200" b="0" dirty="0"/>
          </a:p>
          <a:p>
            <a:pPr algn="just">
              <a:spcBef>
                <a:spcPts val="0"/>
              </a:spcBef>
            </a:pPr>
            <a:r>
              <a:rPr lang="en-US" sz="1200" b="0" dirty="0" smtClean="0"/>
              <a:t>2. Their clear connection </a:t>
            </a:r>
            <a:r>
              <a:rPr lang="en-US" sz="1200" b="0" dirty="0"/>
              <a:t>with the event </a:t>
            </a:r>
            <a:r>
              <a:rPr lang="en-US" sz="1200" b="0" dirty="0" smtClean="0"/>
              <a:t>was shown.</a:t>
            </a:r>
            <a:endParaRPr lang="en-US" sz="1200" b="0" dirty="0"/>
          </a:p>
          <a:p>
            <a:pPr algn="just">
              <a:spcBef>
                <a:spcPts val="0"/>
              </a:spcBef>
            </a:pPr>
            <a:r>
              <a:rPr lang="en-US" sz="1200" b="0" dirty="0" smtClean="0"/>
              <a:t>3. The obtained results confirm </a:t>
            </a:r>
            <a:r>
              <a:rPr lang="en-US" sz="1200" b="0" dirty="0"/>
              <a:t>that the VLF radio signal method is</a:t>
            </a:r>
          </a:p>
          <a:p>
            <a:pPr algn="just">
              <a:spcBef>
                <a:spcPts val="0"/>
              </a:spcBef>
            </a:pPr>
            <a:r>
              <a:rPr lang="en-US" sz="1200" b="0" dirty="0"/>
              <a:t>a reliable and an efficient tool for the revelation of precursory</a:t>
            </a:r>
          </a:p>
          <a:p>
            <a:pPr algn="just">
              <a:spcBef>
                <a:spcPts val="0"/>
              </a:spcBef>
            </a:pPr>
            <a:r>
              <a:rPr lang="en-US" sz="1200" b="0" dirty="0"/>
              <a:t>activity on the occasion of large earthquakes.</a:t>
            </a:r>
          </a:p>
          <a:p>
            <a:pPr algn="just">
              <a:spcBef>
                <a:spcPts val="0"/>
              </a:spcBef>
            </a:pPr>
            <a:r>
              <a:rPr lang="en-US" sz="1200" b="0" dirty="0" smtClean="0"/>
              <a:t>4. It </a:t>
            </a:r>
            <a:r>
              <a:rPr lang="en-US" sz="1200" b="0" dirty="0"/>
              <a:t>must be underlined that the observations of a </a:t>
            </a:r>
            <a:r>
              <a:rPr lang="en-US" sz="1200" b="0" dirty="0" smtClean="0"/>
              <a:t>multi-station</a:t>
            </a:r>
            <a:endParaRPr lang="en-US" sz="1200" b="0" dirty="0"/>
          </a:p>
          <a:p>
            <a:pPr algn="just">
              <a:spcBef>
                <a:spcPts val="0"/>
              </a:spcBef>
            </a:pPr>
            <a:r>
              <a:rPr lang="en-US" sz="1200" b="0" dirty="0"/>
              <a:t>VLF radio signals were </a:t>
            </a:r>
            <a:r>
              <a:rPr lang="en-US" sz="1200" b="0" dirty="0" smtClean="0"/>
              <a:t>considered</a:t>
            </a:r>
            <a:endParaRPr lang="en-US" sz="1200" dirty="0"/>
          </a:p>
        </p:txBody>
      </p:sp>
    </p:spTree>
    <p:extLst>
      <p:ext uri="{BB962C8B-B14F-4D97-AF65-F5344CB8AC3E}">
        <p14:creationId xmlns:p14="http://schemas.microsoft.com/office/powerpoint/2010/main" val="390589935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36576" y="332656"/>
            <a:ext cx="7197178" cy="1015663"/>
          </a:xfrm>
          <a:prstGeom prst="rect">
            <a:avLst/>
          </a:prstGeom>
        </p:spPr>
        <p:txBody>
          <a:bodyPr wrap="none">
            <a:spAutoFit/>
          </a:bodyPr>
          <a:lstStyle/>
          <a:p>
            <a:pPr>
              <a:spcBef>
                <a:spcPts val="0"/>
              </a:spcBef>
            </a:pPr>
            <a:r>
              <a:rPr lang="en-US" sz="2000" dirty="0" err="1"/>
              <a:t>Ionospheric</a:t>
            </a:r>
            <a:r>
              <a:rPr lang="en-US" sz="2000" dirty="0"/>
              <a:t> perturbations related to the earthquake</a:t>
            </a:r>
          </a:p>
          <a:p>
            <a:pPr>
              <a:spcBef>
                <a:spcPts val="0"/>
              </a:spcBef>
            </a:pPr>
            <a:r>
              <a:rPr lang="en-US" sz="2000" dirty="0"/>
              <a:t>in </a:t>
            </a:r>
            <a:r>
              <a:rPr lang="en-US" sz="2000" dirty="0" err="1"/>
              <a:t>Vrancea</a:t>
            </a:r>
            <a:r>
              <a:rPr lang="en-US" sz="2000" dirty="0"/>
              <a:t> area on November 22, 2014,</a:t>
            </a:r>
          </a:p>
          <a:p>
            <a:pPr>
              <a:spcBef>
                <a:spcPts val="0"/>
              </a:spcBef>
            </a:pPr>
            <a:r>
              <a:rPr lang="en-US" sz="2000" dirty="0"/>
              <a:t>as detected by electromagnetic VLF/LF frequency </a:t>
            </a:r>
            <a:r>
              <a:rPr lang="en-US" sz="2000" dirty="0" smtClean="0"/>
              <a:t>signals</a:t>
            </a:r>
          </a:p>
        </p:txBody>
      </p:sp>
      <p:sp>
        <p:nvSpPr>
          <p:cNvPr id="2" name="Rectangle 1"/>
          <p:cNvSpPr/>
          <p:nvPr/>
        </p:nvSpPr>
        <p:spPr>
          <a:xfrm>
            <a:off x="920552" y="6048176"/>
            <a:ext cx="2980556" cy="338554"/>
          </a:xfrm>
          <a:prstGeom prst="rect">
            <a:avLst/>
          </a:prstGeom>
        </p:spPr>
        <p:txBody>
          <a:bodyPr wrap="square">
            <a:spAutoFit/>
          </a:bodyPr>
          <a:lstStyle/>
          <a:p>
            <a:pPr algn="l">
              <a:spcBef>
                <a:spcPts val="0"/>
              </a:spcBef>
            </a:pPr>
            <a:r>
              <a:rPr lang="en-US" sz="800" b="0" i="1" dirty="0" smtClean="0"/>
              <a:t>M. </a:t>
            </a:r>
            <a:r>
              <a:rPr lang="en-US" sz="800" b="0" i="1" dirty="0" err="1" smtClean="0"/>
              <a:t>Solovieva</a:t>
            </a:r>
            <a:r>
              <a:rPr lang="en-US" sz="800" b="0" i="1" dirty="0" smtClean="0"/>
              <a:t>, A. </a:t>
            </a:r>
            <a:r>
              <a:rPr lang="en-US" sz="800" b="0" i="1" dirty="0" err="1" smtClean="0"/>
              <a:t>Rozhnoi</a:t>
            </a:r>
            <a:r>
              <a:rPr lang="en-US" sz="800" b="0" i="1" dirty="0" smtClean="0"/>
              <a:t> V. </a:t>
            </a:r>
            <a:r>
              <a:rPr lang="en-US" sz="800" b="0" i="1" dirty="0" err="1" smtClean="0"/>
              <a:t>Fedun</a:t>
            </a:r>
            <a:r>
              <a:rPr lang="en-US" sz="800" b="0" i="1" dirty="0" smtClean="0"/>
              <a:t>,</a:t>
            </a:r>
            <a:endParaRPr lang="en-US" sz="800" b="0" i="1" dirty="0"/>
          </a:p>
          <a:p>
            <a:pPr algn="l">
              <a:spcBef>
                <a:spcPts val="0"/>
              </a:spcBef>
            </a:pPr>
            <a:r>
              <a:rPr lang="en-US" sz="800" b="0" i="1" dirty="0" smtClean="0"/>
              <a:t>K. </a:t>
            </a:r>
            <a:r>
              <a:rPr lang="en-US" sz="800" b="0" i="1" dirty="0" err="1" smtClean="0"/>
              <a:t>Schwingenschuh</a:t>
            </a:r>
            <a:r>
              <a:rPr lang="en-US" sz="800" b="0" i="1" dirty="0" smtClean="0"/>
              <a:t>, M. Hayakawa, </a:t>
            </a:r>
            <a:r>
              <a:rPr lang="en-US" sz="800" b="0" i="1" dirty="0" err="1" smtClean="0"/>
              <a:t>AnnGeophys</a:t>
            </a:r>
            <a:r>
              <a:rPr lang="en-US" sz="800" b="0" i="1" dirty="0" smtClean="0"/>
              <a:t>, </a:t>
            </a:r>
            <a:r>
              <a:rPr lang="en-US" sz="800" b="0" i="1" dirty="0"/>
              <a:t>58, 5, 2015,</a:t>
            </a:r>
            <a:endParaRPr lang="en-US" sz="800" i="1" dirty="0"/>
          </a:p>
        </p:txBody>
      </p:sp>
      <p:pic>
        <p:nvPicPr>
          <p:cNvPr id="4" name="Picture 3" descr="Screen Shot 2015-12-09 at 17.15.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4573" y="1393767"/>
            <a:ext cx="4446974" cy="3140968"/>
          </a:xfrm>
          <a:prstGeom prst="rect">
            <a:avLst/>
          </a:prstGeom>
        </p:spPr>
      </p:pic>
      <p:sp>
        <p:nvSpPr>
          <p:cNvPr id="3" name="Rectangle 2"/>
          <p:cNvSpPr/>
          <p:nvPr/>
        </p:nvSpPr>
        <p:spPr>
          <a:xfrm>
            <a:off x="488504" y="1484784"/>
            <a:ext cx="4953000" cy="1938992"/>
          </a:xfrm>
          <a:prstGeom prst="rect">
            <a:avLst/>
          </a:prstGeom>
        </p:spPr>
        <p:txBody>
          <a:bodyPr>
            <a:spAutoFit/>
          </a:bodyPr>
          <a:lstStyle/>
          <a:p>
            <a:pPr algn="just"/>
            <a:r>
              <a:rPr lang="en-US" sz="1200" b="0" dirty="0"/>
              <a:t>Data from the European network of very low/ low frequency (VLF/LF</a:t>
            </a:r>
            <a:r>
              <a:rPr lang="en-US" sz="1200" b="0" dirty="0" smtClean="0"/>
              <a:t>) receivers </a:t>
            </a:r>
            <a:r>
              <a:rPr lang="en-US" sz="1200" b="0" dirty="0"/>
              <a:t>has been used to study the response of the lower ionosphere to </a:t>
            </a:r>
            <a:r>
              <a:rPr lang="en-US" sz="1200" b="0" dirty="0" smtClean="0"/>
              <a:t>the earthquake </a:t>
            </a:r>
            <a:r>
              <a:rPr lang="en-US" sz="1200" b="0" dirty="0"/>
              <a:t>of magnitude 5.5 in </a:t>
            </a:r>
            <a:r>
              <a:rPr lang="en-US" sz="1200" b="0" dirty="0" err="1"/>
              <a:t>Vrancea</a:t>
            </a:r>
            <a:r>
              <a:rPr lang="en-US" sz="1200" b="0" dirty="0"/>
              <a:t> area on November 22, 2014. </a:t>
            </a:r>
            <a:r>
              <a:rPr lang="en-US" sz="1200" b="0" dirty="0" smtClean="0">
                <a:solidFill>
                  <a:srgbClr val="FF0000"/>
                </a:solidFill>
              </a:rPr>
              <a:t>Negative amplitude </a:t>
            </a:r>
            <a:r>
              <a:rPr lang="en-US" sz="1200" b="0" dirty="0">
                <a:solidFill>
                  <a:srgbClr val="FF0000"/>
                </a:solidFill>
              </a:rPr>
              <a:t>anomalies have been observed during 3 days before </a:t>
            </a:r>
            <a:r>
              <a:rPr lang="en-US" sz="1200" b="0" dirty="0" smtClean="0">
                <a:solidFill>
                  <a:srgbClr val="FF0000"/>
                </a:solidFill>
              </a:rPr>
              <a:t>the earthquake </a:t>
            </a:r>
            <a:r>
              <a:rPr lang="en-US" sz="1200" b="0" dirty="0">
                <a:solidFill>
                  <a:srgbClr val="FF0000"/>
                </a:solidFill>
              </a:rPr>
              <a:t>and two days after, on the LF (45.9 kHz) signal passed </a:t>
            </a:r>
            <a:r>
              <a:rPr lang="en-US" sz="1200" b="0" dirty="0" smtClean="0">
                <a:solidFill>
                  <a:srgbClr val="FF0000"/>
                </a:solidFill>
              </a:rPr>
              <a:t>above the </a:t>
            </a:r>
            <a:r>
              <a:rPr lang="en-US" sz="1200" b="0" dirty="0">
                <a:solidFill>
                  <a:srgbClr val="FF0000"/>
                </a:solidFill>
              </a:rPr>
              <a:t>seismic area. </a:t>
            </a:r>
            <a:r>
              <a:rPr lang="en-US" sz="1200" b="0" dirty="0"/>
              <a:t>No perturbations have been found for the same signal </a:t>
            </a:r>
            <a:r>
              <a:rPr lang="en-US" sz="1200" b="0" dirty="0" smtClean="0"/>
              <a:t>in control </a:t>
            </a:r>
            <a:r>
              <a:rPr lang="en-US" sz="1200" b="0" dirty="0"/>
              <a:t>paths during this period. Other possible influences both from </a:t>
            </a:r>
            <a:r>
              <a:rPr lang="en-US" sz="1200" b="0" dirty="0" smtClean="0"/>
              <a:t>above and </a:t>
            </a:r>
            <a:r>
              <a:rPr lang="en-US" sz="1200" b="0" dirty="0"/>
              <a:t>below which can produce perturbations in the ionosphere have </a:t>
            </a:r>
            <a:r>
              <a:rPr lang="en-US" sz="1200" b="0" dirty="0" smtClean="0"/>
              <a:t>been taken </a:t>
            </a:r>
            <a:r>
              <a:rPr lang="en-US" sz="1200" b="0" dirty="0"/>
              <a:t>into consideration.</a:t>
            </a:r>
            <a:endParaRPr lang="en-US" sz="1200" dirty="0"/>
          </a:p>
        </p:txBody>
      </p:sp>
      <p:sp>
        <p:nvSpPr>
          <p:cNvPr id="5" name="Rectangle 4"/>
          <p:cNvSpPr/>
          <p:nvPr/>
        </p:nvSpPr>
        <p:spPr>
          <a:xfrm>
            <a:off x="5314858" y="4534735"/>
            <a:ext cx="4275112" cy="1631216"/>
          </a:xfrm>
          <a:prstGeom prst="rect">
            <a:avLst/>
          </a:prstGeom>
        </p:spPr>
        <p:txBody>
          <a:bodyPr wrap="square">
            <a:spAutoFit/>
          </a:bodyPr>
          <a:lstStyle/>
          <a:p>
            <a:pPr algn="just">
              <a:spcBef>
                <a:spcPts val="0"/>
              </a:spcBef>
            </a:pPr>
            <a:r>
              <a:rPr lang="en-US" sz="1000" b="0" dirty="0"/>
              <a:t>A map of the wave paths under analysis of the European network of VLF/LF stations. The position of the </a:t>
            </a:r>
            <a:r>
              <a:rPr lang="en-US" sz="1000" b="0" dirty="0" err="1"/>
              <a:t>UltraMSK</a:t>
            </a:r>
            <a:r>
              <a:rPr lang="en-US" sz="1000" b="0" dirty="0"/>
              <a:t> receivers </a:t>
            </a:r>
            <a:r>
              <a:rPr lang="en-US" sz="1000" b="0" dirty="0" smtClean="0"/>
              <a:t>in Moscow </a:t>
            </a:r>
            <a:r>
              <a:rPr lang="en-US" sz="1000" b="0" dirty="0"/>
              <a:t>(MOS), Sheffield (SHF) and Graz (GRZ) and several transmitters in Europe is shown. Signals from three transmitters are </a:t>
            </a:r>
            <a:r>
              <a:rPr lang="en-US" sz="1000" b="0" dirty="0" smtClean="0"/>
              <a:t>analyzed in </a:t>
            </a:r>
            <a:r>
              <a:rPr lang="en-US" sz="1000" b="0" dirty="0"/>
              <a:t>the work: ITS (45.9 kHz), ICV (20.27 kHz) and TBB (26.7 kHz). Pink ellipse shows the </a:t>
            </a:r>
            <a:r>
              <a:rPr lang="en-US" sz="1000" b="0" dirty="0" err="1"/>
              <a:t>Vrancea</a:t>
            </a:r>
            <a:r>
              <a:rPr lang="en-US" sz="1000" b="0" dirty="0"/>
              <a:t> zone in which the strongest earthquakes</a:t>
            </a:r>
          </a:p>
          <a:p>
            <a:pPr algn="just">
              <a:spcBef>
                <a:spcPts val="0"/>
              </a:spcBef>
            </a:pPr>
            <a:r>
              <a:rPr lang="en-US" sz="1000" b="0" dirty="0"/>
              <a:t>occur. Solid brown circle shows the epicenter of earthquake on November 22, 2014, with M=5.5 (USGS/NEIC). The area where </a:t>
            </a:r>
            <a:r>
              <a:rPr lang="en-US" sz="1000" b="0" dirty="0" smtClean="0"/>
              <a:t>possible precursors </a:t>
            </a:r>
            <a:r>
              <a:rPr lang="en-US" sz="1000" b="0" dirty="0"/>
              <a:t>of an earthquake can be found is shown by the hollow blue circle.</a:t>
            </a:r>
            <a:endParaRPr lang="en-US" sz="1000" dirty="0"/>
          </a:p>
        </p:txBody>
      </p:sp>
      <p:sp>
        <p:nvSpPr>
          <p:cNvPr id="11" name="Rectangle 10"/>
          <p:cNvSpPr/>
          <p:nvPr/>
        </p:nvSpPr>
        <p:spPr>
          <a:xfrm>
            <a:off x="367762" y="3573016"/>
            <a:ext cx="4953000" cy="2123658"/>
          </a:xfrm>
          <a:prstGeom prst="rect">
            <a:avLst/>
          </a:prstGeom>
        </p:spPr>
        <p:txBody>
          <a:bodyPr>
            <a:spAutoFit/>
          </a:bodyPr>
          <a:lstStyle/>
          <a:p>
            <a:pPr algn="just">
              <a:spcBef>
                <a:spcPts val="0"/>
              </a:spcBef>
            </a:pPr>
            <a:r>
              <a:rPr lang="en-US" sz="1200" b="0" dirty="0"/>
              <a:t>The possible influences both from above </a:t>
            </a:r>
            <a:r>
              <a:rPr lang="en-US" sz="1200" b="0" dirty="0">
                <a:solidFill>
                  <a:srgbClr val="FF0000"/>
                </a:solidFill>
              </a:rPr>
              <a:t>(geomagnetic activity</a:t>
            </a:r>
            <a:r>
              <a:rPr lang="en-US" sz="1200" b="0" dirty="0" smtClean="0">
                <a:solidFill>
                  <a:srgbClr val="FF0000"/>
                </a:solidFill>
              </a:rPr>
              <a:t>, proton </a:t>
            </a:r>
            <a:r>
              <a:rPr lang="en-US" sz="1200" b="0" dirty="0">
                <a:solidFill>
                  <a:srgbClr val="FF0000"/>
                </a:solidFill>
              </a:rPr>
              <a:t>bursts and relativistic electron fluxes</a:t>
            </a:r>
            <a:r>
              <a:rPr lang="en-US" sz="1200" b="0" dirty="0"/>
              <a:t>) </a:t>
            </a:r>
            <a:r>
              <a:rPr lang="en-US" sz="1200" b="0" dirty="0" smtClean="0"/>
              <a:t>and below </a:t>
            </a:r>
            <a:r>
              <a:rPr lang="en-US" sz="1200" b="0" dirty="0"/>
              <a:t>(cyclonic activity) which can produce </a:t>
            </a:r>
            <a:r>
              <a:rPr lang="en-US" sz="1200" b="0" dirty="0" smtClean="0"/>
              <a:t>perturbations in </a:t>
            </a:r>
            <a:r>
              <a:rPr lang="en-US" sz="1200" b="0" dirty="0"/>
              <a:t>the ionosphere were taken into consideration</a:t>
            </a:r>
            <a:r>
              <a:rPr lang="en-US" sz="1200" b="0" dirty="0" smtClean="0"/>
              <a:t>. The </a:t>
            </a:r>
            <a:r>
              <a:rPr lang="en-US" sz="1200" b="0" dirty="0"/>
              <a:t>recent development of the </a:t>
            </a:r>
            <a:r>
              <a:rPr lang="en-US" sz="1200" b="0" dirty="0" smtClean="0"/>
              <a:t>VLF observation systems in </a:t>
            </a:r>
            <a:r>
              <a:rPr lang="en-US" sz="1200" b="0" dirty="0"/>
              <a:t>Europe, </a:t>
            </a:r>
            <a:r>
              <a:rPr lang="en-US" sz="1200" b="0" dirty="0" smtClean="0"/>
              <a:t>Asia, </a:t>
            </a:r>
            <a:r>
              <a:rPr lang="en-US" sz="1200" b="0" dirty="0"/>
              <a:t>the Far East </a:t>
            </a:r>
            <a:r>
              <a:rPr lang="en-US" sz="1200" b="0" dirty="0" smtClean="0"/>
              <a:t>and US can </a:t>
            </a:r>
            <a:r>
              <a:rPr lang="en-US" sz="1200" b="0" dirty="0"/>
              <a:t>provide </a:t>
            </a:r>
            <a:r>
              <a:rPr lang="en-US" sz="1200" b="0" dirty="0" smtClean="0"/>
              <a:t>useful information </a:t>
            </a:r>
            <a:r>
              <a:rPr lang="en-US" sz="1200" b="0" dirty="0"/>
              <a:t>on the properties and position of </a:t>
            </a:r>
            <a:r>
              <a:rPr lang="en-US" sz="1200" b="0" dirty="0" smtClean="0"/>
              <a:t>the perturbation </a:t>
            </a:r>
            <a:r>
              <a:rPr lang="en-US" sz="1200" b="0" dirty="0"/>
              <a:t>region in connection with seismic activity</a:t>
            </a:r>
            <a:r>
              <a:rPr lang="en-US" sz="1200" b="0" dirty="0" smtClean="0"/>
              <a:t>.  </a:t>
            </a:r>
            <a:r>
              <a:rPr lang="en-US" sz="1200" b="0" dirty="0" smtClean="0">
                <a:solidFill>
                  <a:srgbClr val="FF0000"/>
                </a:solidFill>
              </a:rPr>
              <a:t>The </a:t>
            </a:r>
            <a:r>
              <a:rPr lang="en-US" sz="1200" b="0" dirty="0">
                <a:solidFill>
                  <a:srgbClr val="FF0000"/>
                </a:solidFill>
              </a:rPr>
              <a:t>use </a:t>
            </a:r>
            <a:r>
              <a:rPr lang="en-US" sz="1200" b="0" dirty="0" smtClean="0">
                <a:solidFill>
                  <a:srgbClr val="FF0000"/>
                </a:solidFill>
              </a:rPr>
              <a:t>of a network of observations makes </a:t>
            </a:r>
            <a:r>
              <a:rPr lang="en-US" sz="1200" b="0" dirty="0">
                <a:solidFill>
                  <a:srgbClr val="FF0000"/>
                </a:solidFill>
              </a:rPr>
              <a:t>it possible to separate the local VLF/LF perturbations </a:t>
            </a:r>
            <a:r>
              <a:rPr lang="en-US" sz="1200" b="0" dirty="0" smtClean="0"/>
              <a:t>from </a:t>
            </a:r>
            <a:r>
              <a:rPr lang="en-US" sz="1200" b="0" dirty="0"/>
              <a:t>large-scale or </a:t>
            </a:r>
            <a:r>
              <a:rPr lang="en-US" sz="1200" b="0" dirty="0" smtClean="0"/>
              <a:t>global anomalies </a:t>
            </a:r>
            <a:r>
              <a:rPr lang="en-US" sz="1200" b="0" dirty="0"/>
              <a:t>related to atmospheric circulation and </a:t>
            </a:r>
            <a:r>
              <a:rPr lang="en-US" sz="1200" b="0" dirty="0" smtClean="0"/>
              <a:t>space weather </a:t>
            </a:r>
            <a:r>
              <a:rPr lang="en-US" sz="1200" b="0" dirty="0"/>
              <a:t>conditions. By </a:t>
            </a:r>
            <a:r>
              <a:rPr lang="en-US" sz="1200" b="0" dirty="0" err="1"/>
              <a:t>utilising</a:t>
            </a:r>
            <a:r>
              <a:rPr lang="en-US" sz="1200" b="0" dirty="0"/>
              <a:t> multi-station </a:t>
            </a:r>
            <a:r>
              <a:rPr lang="en-US" sz="1200" b="0" dirty="0" smtClean="0"/>
              <a:t>observations it </a:t>
            </a:r>
            <a:r>
              <a:rPr lang="en-US" sz="1200" b="0" dirty="0"/>
              <a:t>is possible to determine the area of an </a:t>
            </a:r>
            <a:r>
              <a:rPr lang="en-US" sz="1200" b="0" dirty="0" smtClean="0"/>
              <a:t>impending earthquake</a:t>
            </a:r>
            <a:r>
              <a:rPr lang="en-US" sz="1200" b="0" dirty="0"/>
              <a:t>.</a:t>
            </a:r>
            <a:endParaRPr lang="en-US" sz="1200" dirty="0"/>
          </a:p>
        </p:txBody>
      </p:sp>
    </p:spTree>
    <p:extLst>
      <p:ext uri="{BB962C8B-B14F-4D97-AF65-F5344CB8AC3E}">
        <p14:creationId xmlns:p14="http://schemas.microsoft.com/office/powerpoint/2010/main" val="146270808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62065" y="260648"/>
            <a:ext cx="6012583" cy="400110"/>
          </a:xfrm>
          <a:prstGeom prst="rect">
            <a:avLst/>
          </a:prstGeom>
        </p:spPr>
        <p:txBody>
          <a:bodyPr wrap="none">
            <a:spAutoFit/>
          </a:bodyPr>
          <a:lstStyle/>
          <a:p>
            <a:r>
              <a:rPr lang="en-US" sz="2000" cap="all" dirty="0" smtClean="0">
                <a:ln w="9000" cmpd="sng">
                  <a:solidFill>
                    <a:schemeClr val="accent4">
                      <a:shade val="50000"/>
                      <a:satMod val="120000"/>
                    </a:schemeClr>
                  </a:solidFill>
                  <a:prstDash val="solid"/>
                </a:ln>
                <a:solidFill>
                  <a:srgbClr val="333399"/>
                </a:solidFill>
                <a:effectLst>
                  <a:reflection blurRad="12700" stA="28000" endPos="45000" dist="1000" dir="5400000" sy="-100000" algn="bl" rotWithShape="0"/>
                </a:effectLst>
              </a:rPr>
              <a:t>Our current network of VLF receivers</a:t>
            </a:r>
            <a:endParaRPr lang="en-US" sz="2000" dirty="0">
              <a:solidFill>
                <a:schemeClr val="tx1"/>
              </a:solidFill>
              <a:latin typeface="Arial" pitchFamily="34" charset="0"/>
              <a:cs typeface="Arial" pitchFamily="34" charset="0"/>
            </a:endParaRPr>
          </a:p>
        </p:txBody>
      </p:sp>
      <p:pic>
        <p:nvPicPr>
          <p:cNvPr id="2" name="Picture 1" descr="Screen Shot 2015-12-08 at 23.05.3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0663223" cy="6858000"/>
          </a:xfrm>
          <a:prstGeom prst="rect">
            <a:avLst/>
          </a:prstGeom>
        </p:spPr>
      </p:pic>
      <p:sp>
        <p:nvSpPr>
          <p:cNvPr id="3" name="TextBox 2"/>
          <p:cNvSpPr txBox="1"/>
          <p:nvPr/>
        </p:nvSpPr>
        <p:spPr>
          <a:xfrm>
            <a:off x="6944883" y="0"/>
            <a:ext cx="2961117" cy="461665"/>
          </a:xfrm>
          <a:prstGeom prst="rect">
            <a:avLst/>
          </a:prstGeom>
          <a:noFill/>
        </p:spPr>
        <p:txBody>
          <a:bodyPr wrap="none" rtlCol="0">
            <a:spAutoFit/>
          </a:bodyPr>
          <a:lstStyle/>
          <a:p>
            <a:r>
              <a:rPr lang="en-US" dirty="0" smtClean="0">
                <a:solidFill>
                  <a:srgbClr val="FF0000"/>
                </a:solidFill>
              </a:rPr>
              <a:t>NEPAL Earthquake</a:t>
            </a:r>
            <a:endParaRPr lang="en-US" dirty="0">
              <a:solidFill>
                <a:srgbClr val="FF0000"/>
              </a:solidFill>
            </a:endParaRPr>
          </a:p>
        </p:txBody>
      </p:sp>
    </p:spTree>
    <p:extLst>
      <p:ext uri="{BB962C8B-B14F-4D97-AF65-F5344CB8AC3E}">
        <p14:creationId xmlns:p14="http://schemas.microsoft.com/office/powerpoint/2010/main" val="414716054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ig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520" y="1484784"/>
            <a:ext cx="5961112" cy="4740406"/>
          </a:xfrm>
          <a:prstGeom prst="rect">
            <a:avLst/>
          </a:prstGeom>
        </p:spPr>
      </p:pic>
      <p:sp>
        <p:nvSpPr>
          <p:cNvPr id="8" name="Rectangle 7"/>
          <p:cNvSpPr/>
          <p:nvPr/>
        </p:nvSpPr>
        <p:spPr>
          <a:xfrm>
            <a:off x="3224808" y="332656"/>
            <a:ext cx="2961117" cy="461665"/>
          </a:xfrm>
          <a:prstGeom prst="rect">
            <a:avLst/>
          </a:prstGeom>
        </p:spPr>
        <p:txBody>
          <a:bodyPr wrap="none">
            <a:spAutoFit/>
          </a:bodyPr>
          <a:lstStyle/>
          <a:p>
            <a:r>
              <a:rPr lang="en-US" dirty="0">
                <a:solidFill>
                  <a:srgbClr val="FF0000"/>
                </a:solidFill>
              </a:rPr>
              <a:t>NEPAL Earthquake</a:t>
            </a:r>
          </a:p>
        </p:txBody>
      </p:sp>
    </p:spTree>
    <p:extLst>
      <p:ext uri="{BB962C8B-B14F-4D97-AF65-F5344CB8AC3E}">
        <p14:creationId xmlns:p14="http://schemas.microsoft.com/office/powerpoint/2010/main" val="268236120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2"/>
          <p:cNvPicPr/>
          <p:nvPr/>
        </p:nvPicPr>
        <p:blipFill>
          <a:blip r:embed="rId3">
            <a:extLst>
              <a:ext uri="{28A0092B-C50C-407E-A947-70E740481C1C}">
                <a14:useLocalDpi xmlns:a14="http://schemas.microsoft.com/office/drawing/2010/main" val="0"/>
              </a:ext>
            </a:extLst>
          </a:blip>
          <a:stretch>
            <a:fillRect/>
          </a:stretch>
        </p:blipFill>
        <p:spPr>
          <a:xfrm>
            <a:off x="776536" y="1196752"/>
            <a:ext cx="3427650" cy="4699292"/>
          </a:xfrm>
          <a:prstGeom prst="rect">
            <a:avLst/>
          </a:prstGeom>
        </p:spPr>
      </p:pic>
      <p:sp>
        <p:nvSpPr>
          <p:cNvPr id="6" name="Rectangle 5"/>
          <p:cNvSpPr/>
          <p:nvPr/>
        </p:nvSpPr>
        <p:spPr>
          <a:xfrm>
            <a:off x="4448944" y="1196752"/>
            <a:ext cx="4953000" cy="1938992"/>
          </a:xfrm>
          <a:prstGeom prst="rect">
            <a:avLst/>
          </a:prstGeom>
        </p:spPr>
        <p:txBody>
          <a:bodyPr>
            <a:spAutoFit/>
          </a:bodyPr>
          <a:lstStyle/>
          <a:p>
            <a:pPr algn="just"/>
            <a:r>
              <a:rPr lang="en-US" sz="1200" b="0" dirty="0" smtClean="0">
                <a:solidFill>
                  <a:srgbClr val="FF0000"/>
                </a:solidFill>
              </a:rPr>
              <a:t>The </a:t>
            </a:r>
            <a:r>
              <a:rPr lang="en-US" sz="1200" b="0" dirty="0">
                <a:solidFill>
                  <a:srgbClr val="FF0000"/>
                </a:solidFill>
              </a:rPr>
              <a:t>results of analysis. </a:t>
            </a:r>
            <a:r>
              <a:rPr lang="en-US" sz="1200" b="0" dirty="0"/>
              <a:t>The average residual amplitudes of the VLF/LF signals in nighttime are shown (top to down) for: VTX (17.0 kHz) transmitter recorded in Bishkek (red) and Varanasi (blue), NWC (19.8 kHz) transmitter recorded in Bishkek, JJY (40 kHz) transmitter recorded in Varanasi. The bottom panel shows JJY (yellow) and NWC (black) transmitter signals recorded in </a:t>
            </a:r>
            <a:r>
              <a:rPr lang="en-US" sz="1200" b="0" dirty="0" err="1"/>
              <a:t>Yuzhno-Sakhalinsk</a:t>
            </a:r>
            <a:r>
              <a:rPr lang="en-US" sz="1200" b="0" dirty="0"/>
              <a:t> stations (control ‘aseismic’ paths). The violet vertical line shows the occurrence time of the earthquake on 25 April, 2015. The color filled zones indicate values exceeding the 2σ (</a:t>
            </a:r>
            <a:r>
              <a:rPr lang="en-US" sz="1200" b="0" dirty="0" err="1"/>
              <a:t>σ</a:t>
            </a:r>
            <a:r>
              <a:rPr lang="en-US" sz="1200" b="0" dirty="0"/>
              <a:t> is the standard deviation) level, indicated by the horizontal dotted lines.</a:t>
            </a:r>
            <a:endParaRPr lang="en-GB" sz="1200" b="0" dirty="0"/>
          </a:p>
        </p:txBody>
      </p:sp>
      <p:sp>
        <p:nvSpPr>
          <p:cNvPr id="7" name="TextBox 6"/>
          <p:cNvSpPr txBox="1"/>
          <p:nvPr/>
        </p:nvSpPr>
        <p:spPr>
          <a:xfrm>
            <a:off x="4880992" y="332656"/>
            <a:ext cx="2961117" cy="461665"/>
          </a:xfrm>
          <a:prstGeom prst="rect">
            <a:avLst/>
          </a:prstGeom>
          <a:noFill/>
        </p:spPr>
        <p:txBody>
          <a:bodyPr wrap="none" rtlCol="0">
            <a:spAutoFit/>
          </a:bodyPr>
          <a:lstStyle/>
          <a:p>
            <a:r>
              <a:rPr lang="en-US" dirty="0" smtClean="0">
                <a:solidFill>
                  <a:srgbClr val="FF0000"/>
                </a:solidFill>
              </a:rPr>
              <a:t>NEPAL Earthquake</a:t>
            </a:r>
            <a:endParaRPr lang="en-US" dirty="0">
              <a:solidFill>
                <a:srgbClr val="FF0000"/>
              </a:solidFill>
            </a:endParaRPr>
          </a:p>
        </p:txBody>
      </p:sp>
    </p:spTree>
    <p:extLst>
      <p:ext uri="{BB962C8B-B14F-4D97-AF65-F5344CB8AC3E}">
        <p14:creationId xmlns:p14="http://schemas.microsoft.com/office/powerpoint/2010/main" val="235163731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985099" y="332656"/>
            <a:ext cx="3462055" cy="400110"/>
          </a:xfrm>
          <a:prstGeom prst="rect">
            <a:avLst/>
          </a:prstGeom>
        </p:spPr>
        <p:txBody>
          <a:bodyPr wrap="none">
            <a:spAutoFit/>
          </a:bodyPr>
          <a:lstStyle/>
          <a:p>
            <a:pPr>
              <a:spcBef>
                <a:spcPts val="0"/>
              </a:spcBef>
            </a:pPr>
            <a:r>
              <a:rPr lang="en-US" sz="2000" cap="all" dirty="0" smtClean="0">
                <a:ln w="9000" cmpd="sng">
                  <a:solidFill>
                    <a:schemeClr val="accent4">
                      <a:shade val="50000"/>
                      <a:satMod val="120000"/>
                    </a:schemeClr>
                  </a:solidFill>
                  <a:prstDash val="solid"/>
                </a:ln>
                <a:solidFill>
                  <a:srgbClr val="333399"/>
                </a:solidFill>
                <a:effectLst>
                  <a:reflection blurRad="12700" stA="28000" endPos="45000" dist="1000" dir="5400000" sy="-100000" algn="bl" rotWithShape="0"/>
                </a:effectLst>
              </a:rPr>
              <a:t>Current development</a:t>
            </a:r>
            <a:endParaRPr lang="en-US" sz="2000" dirty="0">
              <a:solidFill>
                <a:schemeClr val="tx1"/>
              </a:solidFill>
              <a:latin typeface="Arial" pitchFamily="34" charset="0"/>
              <a:cs typeface="Arial" pitchFamily="34" charset="0"/>
            </a:endParaRPr>
          </a:p>
        </p:txBody>
      </p:sp>
      <p:sp>
        <p:nvSpPr>
          <p:cNvPr id="4" name="Rectangle 3"/>
          <p:cNvSpPr/>
          <p:nvPr/>
        </p:nvSpPr>
        <p:spPr>
          <a:xfrm>
            <a:off x="920552" y="1340768"/>
            <a:ext cx="8280920" cy="1569660"/>
          </a:xfrm>
          <a:prstGeom prst="rect">
            <a:avLst/>
          </a:prstGeom>
        </p:spPr>
        <p:txBody>
          <a:bodyPr wrap="square">
            <a:spAutoFit/>
          </a:bodyPr>
          <a:lstStyle/>
          <a:p>
            <a:pPr marL="171450" indent="-171450" algn="just">
              <a:buFontTx/>
              <a:buChar char="-"/>
            </a:pPr>
            <a:r>
              <a:rPr lang="en-GB" sz="1200" dirty="0" smtClean="0"/>
              <a:t>developing </a:t>
            </a:r>
            <a:r>
              <a:rPr lang="en-GB" sz="1200" dirty="0"/>
              <a:t>an online system which </a:t>
            </a:r>
            <a:r>
              <a:rPr lang="en-GB" sz="1200" dirty="0" smtClean="0"/>
              <a:t>will collect and analyse </a:t>
            </a:r>
            <a:r>
              <a:rPr lang="en-GB" sz="1200" dirty="0"/>
              <a:t>in an automated regime </a:t>
            </a:r>
            <a:r>
              <a:rPr lang="en-GB" sz="1200" dirty="0" smtClean="0"/>
              <a:t>the measured </a:t>
            </a:r>
            <a:r>
              <a:rPr lang="en-GB" sz="1200" dirty="0"/>
              <a:t>VLF/LF signals from redistributed VLF/LF receivers </a:t>
            </a:r>
            <a:r>
              <a:rPr lang="en-GB" sz="1200" dirty="0" smtClean="0"/>
              <a:t>(currently eight + three) to </a:t>
            </a:r>
            <a:r>
              <a:rPr lang="en-GB" sz="1200" dirty="0"/>
              <a:t>obtain prediction of the occurrence of dangerous natural hazards; </a:t>
            </a:r>
            <a:endParaRPr lang="en-GB" sz="1200" dirty="0" smtClean="0"/>
          </a:p>
          <a:p>
            <a:pPr marL="171450" indent="-171450" algn="just">
              <a:buFontTx/>
              <a:buChar char="-"/>
            </a:pPr>
            <a:r>
              <a:rPr lang="en-GB" sz="1200" dirty="0" smtClean="0"/>
              <a:t>exploitation </a:t>
            </a:r>
            <a:r>
              <a:rPr lang="en-GB" sz="1200" dirty="0"/>
              <a:t>of simultaneous observations of various solar/</a:t>
            </a:r>
            <a:r>
              <a:rPr lang="en-GB" sz="1200" dirty="0" err="1"/>
              <a:t>magnetospheric</a:t>
            </a:r>
            <a:r>
              <a:rPr lang="en-GB" sz="1200" dirty="0"/>
              <a:t> processes by space-based instruments and ground-based VLF/LF receivers to investigate the coupling mechanisms between solar-magnetosphere events and the ionosphere-atmosphere response</a:t>
            </a:r>
            <a:r>
              <a:rPr lang="en-GB" sz="1200" dirty="0" smtClean="0"/>
              <a:t>.</a:t>
            </a:r>
          </a:p>
          <a:p>
            <a:pPr marL="171450" indent="-171450" algn="just">
              <a:buFontTx/>
              <a:buChar char="-"/>
            </a:pPr>
            <a:endParaRPr lang="en-GB" sz="1200" dirty="0"/>
          </a:p>
        </p:txBody>
      </p:sp>
    </p:spTree>
    <p:extLst>
      <p:ext uri="{BB962C8B-B14F-4D97-AF65-F5344CB8AC3E}">
        <p14:creationId xmlns:p14="http://schemas.microsoft.com/office/powerpoint/2010/main" val="86014053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697437" y="260648"/>
            <a:ext cx="3941829" cy="400110"/>
          </a:xfrm>
          <a:prstGeom prst="rect">
            <a:avLst/>
          </a:prstGeom>
        </p:spPr>
        <p:txBody>
          <a:bodyPr wrap="none">
            <a:spAutoFit/>
          </a:bodyPr>
          <a:lstStyle/>
          <a:p>
            <a:r>
              <a:rPr lang="en-US" sz="2000" cap="all" dirty="0" smtClean="0">
                <a:ln w="9000" cmpd="sng">
                  <a:solidFill>
                    <a:schemeClr val="accent4">
                      <a:shade val="50000"/>
                      <a:satMod val="120000"/>
                    </a:schemeClr>
                  </a:solidFill>
                  <a:prstDash val="solid"/>
                </a:ln>
                <a:solidFill>
                  <a:srgbClr val="333399"/>
                </a:solidFill>
                <a:effectLst>
                  <a:reflection blurRad="12700" stA="28000" endPos="45000" dist="1000" dir="5400000" sy="-100000" algn="bl" rotWithShape="0"/>
                </a:effectLst>
              </a:rPr>
              <a:t>very Low Frequency (VLF)</a:t>
            </a:r>
            <a:endParaRPr lang="en-US" sz="2000" dirty="0">
              <a:solidFill>
                <a:schemeClr val="tx1"/>
              </a:solidFill>
              <a:latin typeface="Arial" pitchFamily="34" charset="0"/>
              <a:cs typeface="Arial" pitchFamily="34" charset="0"/>
            </a:endParaRPr>
          </a:p>
        </p:txBody>
      </p:sp>
      <p:sp>
        <p:nvSpPr>
          <p:cNvPr id="2" name="Rectangle 1"/>
          <p:cNvSpPr/>
          <p:nvPr/>
        </p:nvSpPr>
        <p:spPr>
          <a:xfrm>
            <a:off x="704528" y="2611993"/>
            <a:ext cx="7914188" cy="954107"/>
          </a:xfrm>
          <a:prstGeom prst="rect">
            <a:avLst/>
          </a:prstGeom>
        </p:spPr>
        <p:txBody>
          <a:bodyPr wrap="square">
            <a:spAutoFit/>
          </a:bodyPr>
          <a:lstStyle/>
          <a:p>
            <a:pPr algn="just"/>
            <a:r>
              <a:rPr lang="en-US" sz="1400" dirty="0" smtClean="0">
                <a:solidFill>
                  <a:srgbClr val="000000"/>
                </a:solidFill>
                <a:latin typeface="Arial" pitchFamily="34" charset="0"/>
                <a:cs typeface="Arial" pitchFamily="34" charset="0"/>
              </a:rPr>
              <a:t>Therefore</a:t>
            </a:r>
            <a:r>
              <a:rPr lang="en-US" sz="1400" dirty="0">
                <a:solidFill>
                  <a:srgbClr val="000000"/>
                </a:solidFill>
                <a:latin typeface="Arial" pitchFamily="34" charset="0"/>
                <a:cs typeface="Arial" pitchFamily="34" charset="0"/>
              </a:rPr>
              <a:t>, </a:t>
            </a:r>
            <a:r>
              <a:rPr lang="en-US" sz="1400" dirty="0">
                <a:solidFill>
                  <a:srgbClr val="FF0000"/>
                </a:solidFill>
                <a:latin typeface="Arial" pitchFamily="34" charset="0"/>
                <a:cs typeface="Arial" pitchFamily="34" charset="0"/>
              </a:rPr>
              <a:t>VLF measurements </a:t>
            </a:r>
            <a:r>
              <a:rPr lang="en-US" sz="1400" dirty="0">
                <a:solidFill>
                  <a:srgbClr val="000000"/>
                </a:solidFill>
                <a:latin typeface="Arial" pitchFamily="34" charset="0"/>
                <a:cs typeface="Arial" pitchFamily="34" charset="0"/>
              </a:rPr>
              <a:t>allow studying the ionosphere in the D region. This is a great advantage, as these heights are too high to study them by using balloons, and too low for in-situ measurements of satellites. Moreover, measurements with the use of rockets, are very transient and spatially limited. </a:t>
            </a:r>
          </a:p>
        </p:txBody>
      </p:sp>
      <p:pic>
        <p:nvPicPr>
          <p:cNvPr id="3" name="Picture 2" descr="Screen Shot 2015-12-08 at 11.00.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4147" y="1268760"/>
            <a:ext cx="3702250" cy="1251570"/>
          </a:xfrm>
          <a:prstGeom prst="rect">
            <a:avLst/>
          </a:prstGeom>
        </p:spPr>
      </p:pic>
      <p:sp>
        <p:nvSpPr>
          <p:cNvPr id="8" name="Rectangle 7"/>
          <p:cNvSpPr/>
          <p:nvPr/>
        </p:nvSpPr>
        <p:spPr>
          <a:xfrm>
            <a:off x="704528" y="1127128"/>
            <a:ext cx="5327969" cy="1600438"/>
          </a:xfrm>
          <a:prstGeom prst="rect">
            <a:avLst/>
          </a:prstGeom>
        </p:spPr>
        <p:txBody>
          <a:bodyPr wrap="square">
            <a:spAutoFit/>
          </a:bodyPr>
          <a:lstStyle/>
          <a:p>
            <a:pPr algn="just"/>
            <a:r>
              <a:rPr lang="en-US" sz="1400" dirty="0">
                <a:solidFill>
                  <a:srgbClr val="FF0000"/>
                </a:solidFill>
                <a:latin typeface="Arial" pitchFamily="34" charset="0"/>
                <a:cs typeface="Arial" pitchFamily="34" charset="0"/>
              </a:rPr>
              <a:t>Very Low Frequency (VLF, </a:t>
            </a:r>
            <a:r>
              <a:rPr lang="nl-NL" sz="1400" dirty="0">
                <a:solidFill>
                  <a:srgbClr val="FF0000"/>
                </a:solidFill>
                <a:latin typeface="Arial" pitchFamily="34" charset="0"/>
                <a:cs typeface="Arial" pitchFamily="34" charset="0"/>
              </a:rPr>
              <a:t>3</a:t>
            </a:r>
            <a:r>
              <a:rPr lang="nl-NL" sz="1400" dirty="0" smtClean="0">
                <a:solidFill>
                  <a:srgbClr val="FF0000"/>
                </a:solidFill>
                <a:latin typeface="Arial" pitchFamily="34" charset="0"/>
                <a:cs typeface="Arial" pitchFamily="34" charset="0"/>
              </a:rPr>
              <a:t>-30 </a:t>
            </a:r>
            <a:r>
              <a:rPr lang="nl-NL" sz="1400" dirty="0">
                <a:solidFill>
                  <a:srgbClr val="FF0000"/>
                </a:solidFill>
                <a:latin typeface="Arial" pitchFamily="34" charset="0"/>
                <a:cs typeface="Arial" pitchFamily="34" charset="0"/>
              </a:rPr>
              <a:t>kHz) </a:t>
            </a:r>
            <a:r>
              <a:rPr lang="en-US" sz="1400" dirty="0">
                <a:solidFill>
                  <a:srgbClr val="000000"/>
                </a:solidFill>
                <a:latin typeface="Arial" pitchFamily="34" charset="0"/>
                <a:cs typeface="Arial" pitchFamily="34" charset="0"/>
              </a:rPr>
              <a:t>EM signals from navigational or time </a:t>
            </a:r>
            <a:r>
              <a:rPr lang="en-US" sz="1400" dirty="0" smtClean="0">
                <a:solidFill>
                  <a:srgbClr val="000000"/>
                </a:solidFill>
                <a:latin typeface="Arial" pitchFamily="34" charset="0"/>
                <a:cs typeface="Arial" pitchFamily="34" charset="0"/>
              </a:rPr>
              <a:t>service</a:t>
            </a:r>
            <a:r>
              <a:rPr lang="en-US" sz="1400" dirty="0" smtClean="0"/>
              <a:t> </a:t>
            </a:r>
            <a:r>
              <a:rPr lang="en-US" sz="1400" dirty="0" smtClean="0">
                <a:solidFill>
                  <a:srgbClr val="000000"/>
                </a:solidFill>
                <a:latin typeface="Arial" pitchFamily="34" charset="0"/>
                <a:cs typeface="Arial" pitchFamily="34" charset="0"/>
              </a:rPr>
              <a:t>transmitters </a:t>
            </a:r>
            <a:r>
              <a:rPr lang="en-US" sz="1400" dirty="0">
                <a:solidFill>
                  <a:srgbClr val="000000"/>
                </a:solidFill>
                <a:latin typeface="Arial" pitchFamily="34" charset="0"/>
                <a:cs typeface="Arial" pitchFamily="34" charset="0"/>
              </a:rPr>
              <a:t>propagate inside the earth-ionosphere waveguide and they are reflected </a:t>
            </a:r>
            <a:r>
              <a:rPr lang="en-US" sz="1400" dirty="0" smtClean="0">
                <a:solidFill>
                  <a:srgbClr val="000000"/>
                </a:solidFill>
                <a:latin typeface="Arial" pitchFamily="34" charset="0"/>
                <a:cs typeface="Arial" pitchFamily="34" charset="0"/>
              </a:rPr>
              <a:t>by </a:t>
            </a:r>
            <a:r>
              <a:rPr lang="en-US" sz="1400" dirty="0">
                <a:solidFill>
                  <a:srgbClr val="000000"/>
                </a:solidFill>
                <a:latin typeface="Arial" pitchFamily="34" charset="0"/>
                <a:cs typeface="Arial" pitchFamily="34" charset="0"/>
              </a:rPr>
              <a:t>the D region, at an altitude of ~65 km during daytime, and ~85 km during nighttime. The received signals inherently contain information of the reflection height’s region and its variability. </a:t>
            </a:r>
          </a:p>
        </p:txBody>
      </p:sp>
      <p:pic>
        <p:nvPicPr>
          <p:cNvPr id="6"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552" y="3861048"/>
            <a:ext cx="4834880" cy="2236358"/>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18744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62065" y="260648"/>
            <a:ext cx="6012583" cy="400110"/>
          </a:xfrm>
          <a:prstGeom prst="rect">
            <a:avLst/>
          </a:prstGeom>
        </p:spPr>
        <p:txBody>
          <a:bodyPr wrap="none">
            <a:spAutoFit/>
          </a:bodyPr>
          <a:lstStyle/>
          <a:p>
            <a:r>
              <a:rPr lang="en-US" sz="2000" cap="all" dirty="0" smtClean="0">
                <a:ln w="9000" cmpd="sng">
                  <a:solidFill>
                    <a:schemeClr val="accent4">
                      <a:shade val="50000"/>
                      <a:satMod val="120000"/>
                    </a:schemeClr>
                  </a:solidFill>
                  <a:prstDash val="solid"/>
                </a:ln>
                <a:solidFill>
                  <a:srgbClr val="333399"/>
                </a:solidFill>
                <a:effectLst>
                  <a:reflection blurRad="12700" stA="28000" endPos="45000" dist="1000" dir="5400000" sy="-100000" algn="bl" rotWithShape="0"/>
                </a:effectLst>
              </a:rPr>
              <a:t>Our current network of VLF receivers</a:t>
            </a:r>
            <a:endParaRPr lang="en-US" sz="2000" dirty="0">
              <a:solidFill>
                <a:schemeClr val="tx1"/>
              </a:solidFill>
              <a:latin typeface="Arial" pitchFamily="34" charset="0"/>
              <a:cs typeface="Arial" pitchFamily="34" charset="0"/>
            </a:endParaRPr>
          </a:p>
        </p:txBody>
      </p:sp>
      <p:pic>
        <p:nvPicPr>
          <p:cNvPr id="5" name="Picture 4" descr="Screen Shot 2015-12-08 at 18.10.5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480" y="1340768"/>
            <a:ext cx="7402168" cy="4405115"/>
          </a:xfrm>
          <a:prstGeom prst="rect">
            <a:avLst/>
          </a:prstGeom>
        </p:spPr>
      </p:pic>
      <p:sp>
        <p:nvSpPr>
          <p:cNvPr id="2" name="TextBox 1"/>
          <p:cNvSpPr txBox="1"/>
          <p:nvPr/>
        </p:nvSpPr>
        <p:spPr>
          <a:xfrm>
            <a:off x="7961670" y="5468884"/>
            <a:ext cx="1575972" cy="276999"/>
          </a:xfrm>
          <a:prstGeom prst="rect">
            <a:avLst/>
          </a:prstGeom>
          <a:noFill/>
        </p:spPr>
        <p:txBody>
          <a:bodyPr wrap="none" rtlCol="0">
            <a:spAutoFit/>
          </a:bodyPr>
          <a:lstStyle/>
          <a:p>
            <a:r>
              <a:rPr lang="en-US" sz="1200" dirty="0" err="1" smtClean="0"/>
              <a:t>Dobrovolskiy</a:t>
            </a:r>
            <a:r>
              <a:rPr lang="en-US" sz="1200" dirty="0" smtClean="0"/>
              <a:t>, 1979</a:t>
            </a:r>
            <a:endParaRPr lang="en-US" sz="1200" dirty="0"/>
          </a:p>
        </p:txBody>
      </p:sp>
      <p:pic>
        <p:nvPicPr>
          <p:cNvPr id="3" name="Picture 2" descr="Screen Shot 2015-12-13 at 03.07.4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5629" y="4941168"/>
            <a:ext cx="1640632" cy="401553"/>
          </a:xfrm>
          <a:prstGeom prst="rect">
            <a:avLst/>
          </a:prstGeom>
        </p:spPr>
      </p:pic>
      <p:sp>
        <p:nvSpPr>
          <p:cNvPr id="6" name="TextBox 5"/>
          <p:cNvSpPr txBox="1"/>
          <p:nvPr/>
        </p:nvSpPr>
        <p:spPr>
          <a:xfrm>
            <a:off x="7989867" y="4479503"/>
            <a:ext cx="1638189" cy="461665"/>
          </a:xfrm>
          <a:prstGeom prst="rect">
            <a:avLst/>
          </a:prstGeom>
          <a:noFill/>
        </p:spPr>
        <p:txBody>
          <a:bodyPr wrap="none" rtlCol="0">
            <a:spAutoFit/>
          </a:bodyPr>
          <a:lstStyle/>
          <a:p>
            <a:pPr algn="just">
              <a:spcBef>
                <a:spcPts val="0"/>
              </a:spcBef>
            </a:pPr>
            <a:r>
              <a:rPr lang="en-US" sz="1200" dirty="0" smtClean="0"/>
              <a:t>Radius of preparing </a:t>
            </a:r>
          </a:p>
          <a:p>
            <a:pPr algn="just">
              <a:spcBef>
                <a:spcPts val="0"/>
              </a:spcBef>
            </a:pPr>
            <a:r>
              <a:rPr lang="en-US" sz="1200" dirty="0" smtClean="0"/>
              <a:t>earthquake</a:t>
            </a:r>
            <a:endParaRPr lang="en-US" sz="1200" dirty="0"/>
          </a:p>
        </p:txBody>
      </p:sp>
    </p:spTree>
    <p:extLst>
      <p:ext uri="{BB962C8B-B14F-4D97-AF65-F5344CB8AC3E}">
        <p14:creationId xmlns:p14="http://schemas.microsoft.com/office/powerpoint/2010/main" val="1593040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62065" y="260648"/>
            <a:ext cx="6012583" cy="400110"/>
          </a:xfrm>
          <a:prstGeom prst="rect">
            <a:avLst/>
          </a:prstGeom>
        </p:spPr>
        <p:txBody>
          <a:bodyPr wrap="none">
            <a:spAutoFit/>
          </a:bodyPr>
          <a:lstStyle/>
          <a:p>
            <a:r>
              <a:rPr lang="en-US" sz="2000" cap="all" dirty="0" smtClean="0">
                <a:ln w="9000" cmpd="sng">
                  <a:solidFill>
                    <a:schemeClr val="accent4">
                      <a:shade val="50000"/>
                      <a:satMod val="120000"/>
                    </a:schemeClr>
                  </a:solidFill>
                  <a:prstDash val="solid"/>
                </a:ln>
                <a:solidFill>
                  <a:srgbClr val="333399"/>
                </a:solidFill>
                <a:effectLst>
                  <a:reflection blurRad="12700" stA="28000" endPos="45000" dist="1000" dir="5400000" sy="-100000" algn="bl" rotWithShape="0"/>
                </a:effectLst>
              </a:rPr>
              <a:t>Our current network of VLF receivers</a:t>
            </a:r>
            <a:endParaRPr lang="en-US" sz="2000" dirty="0">
              <a:solidFill>
                <a:schemeClr val="tx1"/>
              </a:solidFill>
              <a:latin typeface="Arial" pitchFamily="34" charset="0"/>
              <a:cs typeface="Arial" pitchFamily="34" charset="0"/>
            </a:endParaRPr>
          </a:p>
        </p:txBody>
      </p:sp>
      <p:sp>
        <p:nvSpPr>
          <p:cNvPr id="8" name="TextBox 7"/>
          <p:cNvSpPr txBox="1"/>
          <p:nvPr/>
        </p:nvSpPr>
        <p:spPr>
          <a:xfrm>
            <a:off x="806286" y="942205"/>
            <a:ext cx="4536504" cy="3929281"/>
          </a:xfrm>
          <a:prstGeom prst="rect">
            <a:avLst/>
          </a:prstGeom>
          <a:noFill/>
          <a:ln>
            <a:noFill/>
          </a:ln>
        </p:spPr>
        <p:txBody>
          <a:bodyPr wrap="square" rtlCol="0">
            <a:spAutoFit/>
          </a:bodyPr>
          <a:lstStyle/>
          <a:p>
            <a:pPr algn="l">
              <a:spcBef>
                <a:spcPts val="200"/>
              </a:spcBef>
            </a:pPr>
            <a:r>
              <a:rPr lang="en-US" sz="1400" dirty="0" smtClean="0">
                <a:solidFill>
                  <a:srgbClr val="008000"/>
                </a:solidFill>
              </a:rPr>
              <a:t>2010 P</a:t>
            </a:r>
            <a:r>
              <a:rPr lang="en-US" sz="1400" dirty="0">
                <a:solidFill>
                  <a:srgbClr val="008000"/>
                </a:solidFill>
              </a:rPr>
              <a:t>.-</a:t>
            </a:r>
            <a:r>
              <a:rPr lang="en-US" sz="1400" dirty="0" err="1">
                <a:solidFill>
                  <a:srgbClr val="008000"/>
                </a:solidFill>
              </a:rPr>
              <a:t>Kamchatsky</a:t>
            </a:r>
            <a:r>
              <a:rPr lang="en-US" sz="1400" dirty="0">
                <a:solidFill>
                  <a:srgbClr val="008000"/>
                </a:solidFill>
              </a:rPr>
              <a:t> (158.92 E 53.15N) </a:t>
            </a:r>
            <a:endParaRPr lang="en-US" sz="1400" dirty="0" smtClean="0">
              <a:solidFill>
                <a:srgbClr val="008000"/>
              </a:solidFill>
            </a:endParaRPr>
          </a:p>
          <a:p>
            <a:pPr algn="l">
              <a:spcBef>
                <a:spcPts val="200"/>
              </a:spcBef>
            </a:pPr>
            <a:r>
              <a:rPr lang="en-US" sz="1400" dirty="0">
                <a:solidFill>
                  <a:srgbClr val="008000"/>
                </a:solidFill>
              </a:rPr>
              <a:t>2010 Sakhalin </a:t>
            </a:r>
            <a:r>
              <a:rPr lang="en-US" sz="1400" dirty="0" err="1">
                <a:solidFill>
                  <a:srgbClr val="008000"/>
                </a:solidFill>
              </a:rPr>
              <a:t>Yuzhno-Sakhalinsk</a:t>
            </a:r>
            <a:r>
              <a:rPr lang="en-US" sz="1400" dirty="0">
                <a:solidFill>
                  <a:srgbClr val="008000"/>
                </a:solidFill>
              </a:rPr>
              <a:t> (142.75 E 46.96N</a:t>
            </a:r>
            <a:r>
              <a:rPr lang="en-US" sz="1400" dirty="0" smtClean="0">
                <a:solidFill>
                  <a:srgbClr val="008000"/>
                </a:solidFill>
              </a:rPr>
              <a:t>)</a:t>
            </a:r>
          </a:p>
          <a:p>
            <a:pPr algn="l">
              <a:spcBef>
                <a:spcPts val="200"/>
              </a:spcBef>
            </a:pPr>
            <a:r>
              <a:rPr lang="en-US" sz="1400" dirty="0" smtClean="0">
                <a:solidFill>
                  <a:srgbClr val="008000"/>
                </a:solidFill>
              </a:rPr>
              <a:t>2010 Moscow (37.7 E 55.75 N)</a:t>
            </a:r>
          </a:p>
          <a:p>
            <a:pPr algn="l">
              <a:spcBef>
                <a:spcPts val="200"/>
              </a:spcBef>
            </a:pPr>
            <a:r>
              <a:rPr lang="ro-RO" sz="1400" dirty="0">
                <a:solidFill>
                  <a:srgbClr val="008000"/>
                </a:solidFill>
              </a:rPr>
              <a:t>2011 Yuzhno-Kurilsk (145.861E 44.035N</a:t>
            </a:r>
            <a:r>
              <a:rPr lang="ro-RO" sz="1400" dirty="0" smtClean="0">
                <a:solidFill>
                  <a:srgbClr val="008000"/>
                </a:solidFill>
              </a:rPr>
              <a:t>)</a:t>
            </a:r>
          </a:p>
          <a:p>
            <a:pPr algn="l">
              <a:spcBef>
                <a:spcPts val="200"/>
              </a:spcBef>
            </a:pPr>
            <a:r>
              <a:rPr lang="ro-RO" sz="1400" dirty="0" smtClean="0">
                <a:solidFill>
                  <a:srgbClr val="008000"/>
                </a:solidFill>
              </a:rPr>
              <a:t>2010 Graz (15.431 E 47.065 N)</a:t>
            </a:r>
          </a:p>
          <a:p>
            <a:pPr algn="l">
              <a:spcBef>
                <a:spcPts val="200"/>
              </a:spcBef>
            </a:pPr>
            <a:r>
              <a:rPr lang="ro-RO" sz="1400" dirty="0" smtClean="0">
                <a:solidFill>
                  <a:srgbClr val="008000"/>
                </a:solidFill>
              </a:rPr>
              <a:t>2013 Kirgizia (74.41 E 42.40 N)</a:t>
            </a:r>
          </a:p>
          <a:p>
            <a:pPr algn="l">
              <a:spcBef>
                <a:spcPts val="200"/>
              </a:spcBef>
            </a:pPr>
            <a:r>
              <a:rPr lang="ro-RO" sz="1400" dirty="0" smtClean="0">
                <a:solidFill>
                  <a:srgbClr val="008000"/>
                </a:solidFill>
              </a:rPr>
              <a:t>2013 Sheffield (1’28.67’’ WE 53.22.89’’)</a:t>
            </a:r>
          </a:p>
          <a:p>
            <a:pPr algn="l">
              <a:spcBef>
                <a:spcPts val="200"/>
              </a:spcBef>
            </a:pPr>
            <a:r>
              <a:rPr lang="ro-RO" sz="1400" dirty="0" smtClean="0">
                <a:solidFill>
                  <a:srgbClr val="008000"/>
                </a:solidFill>
              </a:rPr>
              <a:t>2015 Varanasi (82.99 E 25.259 N)</a:t>
            </a:r>
          </a:p>
          <a:p>
            <a:pPr algn="l">
              <a:spcBef>
                <a:spcPts val="200"/>
              </a:spcBef>
            </a:pPr>
            <a:r>
              <a:rPr lang="ro-RO" sz="1400" smtClean="0">
                <a:solidFill>
                  <a:srgbClr val="008000"/>
                </a:solidFill>
              </a:rPr>
              <a:t>2010 Japan</a:t>
            </a:r>
            <a:endParaRPr lang="ro-RO" sz="1400" dirty="0" smtClean="0">
              <a:solidFill>
                <a:srgbClr val="008000"/>
              </a:solidFill>
            </a:endParaRPr>
          </a:p>
          <a:p>
            <a:pPr algn="l">
              <a:spcBef>
                <a:spcPts val="200"/>
              </a:spcBef>
            </a:pPr>
            <a:r>
              <a:rPr lang="ro-RO" sz="1400" dirty="0" smtClean="0"/>
              <a:t>2015 LA, USA </a:t>
            </a:r>
          </a:p>
          <a:p>
            <a:pPr algn="l">
              <a:spcBef>
                <a:spcPts val="200"/>
              </a:spcBef>
            </a:pPr>
            <a:r>
              <a:rPr lang="ro-RO" sz="1400" dirty="0" smtClean="0">
                <a:solidFill>
                  <a:srgbClr val="FF6600"/>
                </a:solidFill>
              </a:rPr>
              <a:t>2016 Birr, Ireland</a:t>
            </a:r>
          </a:p>
          <a:p>
            <a:pPr algn="l">
              <a:spcBef>
                <a:spcPts val="200"/>
              </a:spcBef>
            </a:pPr>
            <a:r>
              <a:rPr lang="ro-RO" sz="1400" dirty="0" smtClean="0">
                <a:solidFill>
                  <a:srgbClr val="FF6600"/>
                </a:solidFill>
              </a:rPr>
              <a:t>2016 Tel Aviv, Israel </a:t>
            </a:r>
            <a:endParaRPr lang="en-US" sz="1400" dirty="0">
              <a:solidFill>
                <a:srgbClr val="FF6600"/>
              </a:solidFill>
            </a:endParaRPr>
          </a:p>
          <a:p>
            <a:pPr algn="l"/>
            <a:endParaRPr lang="en-US" sz="1400" dirty="0" smtClean="0"/>
          </a:p>
          <a:p>
            <a:pPr algn="l"/>
            <a:endParaRPr lang="en-US" sz="1400" dirty="0"/>
          </a:p>
          <a:p>
            <a:r>
              <a:rPr lang="en-US" sz="1400" dirty="0" smtClean="0"/>
              <a:t>  </a:t>
            </a:r>
            <a:endParaRPr lang="en-US" sz="1400" dirty="0"/>
          </a:p>
        </p:txBody>
      </p:sp>
      <p:pic>
        <p:nvPicPr>
          <p:cNvPr id="13" name="Рисунок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6818422" y="2566516"/>
            <a:ext cx="2020481" cy="1515361"/>
          </a:xfrm>
          <a:prstGeom prst="rect">
            <a:avLst/>
          </a:prstGeom>
          <a:solidFill>
            <a:srgbClr val="FFFFFF">
              <a:shade val="85000"/>
            </a:srgbClr>
          </a:solidFill>
          <a:ln w="38100" cap="sq" cmpd="sng">
            <a:solidFill>
              <a:srgbClr val="FF9900"/>
            </a:solidFill>
            <a:miter lim="800000"/>
          </a:ln>
          <a:effectLst/>
          <a:scene3d>
            <a:camera prst="orthographicFront"/>
            <a:lightRig rig="twoPt" dir="t">
              <a:rot lat="0" lon="0" rev="7200000"/>
            </a:lightRig>
          </a:scene3d>
          <a:sp3d>
            <a:bevelT w="25400" h="19050"/>
            <a:contourClr>
              <a:srgbClr val="FFFFFF"/>
            </a:contourClr>
          </a:sp3d>
        </p:spPr>
      </p:pic>
      <p:sp>
        <p:nvSpPr>
          <p:cNvPr id="15" name="TextBox 14"/>
          <p:cNvSpPr txBox="1"/>
          <p:nvPr/>
        </p:nvSpPr>
        <p:spPr>
          <a:xfrm>
            <a:off x="6901642" y="660865"/>
            <a:ext cx="1156893" cy="1446550"/>
          </a:xfrm>
          <a:prstGeom prst="rect">
            <a:avLst/>
          </a:prstGeom>
          <a:noFill/>
        </p:spPr>
        <p:txBody>
          <a:bodyPr wrap="none" rtlCol="0">
            <a:spAutoFit/>
          </a:bodyPr>
          <a:lstStyle/>
          <a:p>
            <a:pPr algn="l">
              <a:spcBef>
                <a:spcPts val="0"/>
              </a:spcBef>
            </a:pPr>
            <a:r>
              <a:rPr lang="en-US" sz="1100" b="0" dirty="0" smtClean="0"/>
              <a:t>DHO 23.4 kHz</a:t>
            </a:r>
          </a:p>
          <a:p>
            <a:pPr algn="l">
              <a:spcBef>
                <a:spcPts val="0"/>
              </a:spcBef>
            </a:pPr>
            <a:r>
              <a:rPr lang="en-US" sz="1100" b="0" dirty="0" smtClean="0"/>
              <a:t>TBB 26.7 kHz</a:t>
            </a:r>
          </a:p>
          <a:p>
            <a:pPr algn="l">
              <a:spcBef>
                <a:spcPts val="0"/>
              </a:spcBef>
            </a:pPr>
            <a:r>
              <a:rPr lang="en-US" sz="1100" b="0" dirty="0" smtClean="0"/>
              <a:t>NRK 37.5 kHz</a:t>
            </a:r>
          </a:p>
          <a:p>
            <a:pPr algn="l">
              <a:spcBef>
                <a:spcPts val="0"/>
              </a:spcBef>
            </a:pPr>
            <a:r>
              <a:rPr lang="en-US" sz="1100" b="0" dirty="0" smtClean="0"/>
              <a:t>ITS 45.9 kHz</a:t>
            </a:r>
          </a:p>
          <a:p>
            <a:pPr algn="l">
              <a:spcBef>
                <a:spcPts val="0"/>
              </a:spcBef>
            </a:pPr>
            <a:r>
              <a:rPr lang="en-US" sz="1100" b="0" dirty="0" smtClean="0"/>
              <a:t>GBS 19.58 kHz</a:t>
            </a:r>
          </a:p>
          <a:p>
            <a:pPr algn="l">
              <a:spcBef>
                <a:spcPts val="0"/>
              </a:spcBef>
            </a:pPr>
            <a:r>
              <a:rPr lang="en-US" sz="1100" b="0" dirty="0" smtClean="0"/>
              <a:t>NAA 24.0 kHz</a:t>
            </a:r>
          </a:p>
          <a:p>
            <a:pPr algn="l">
              <a:spcBef>
                <a:spcPts val="0"/>
              </a:spcBef>
            </a:pPr>
            <a:r>
              <a:rPr lang="en-US" sz="1100" b="0" dirty="0" smtClean="0"/>
              <a:t>ICV 20.27 kHz</a:t>
            </a:r>
          </a:p>
          <a:p>
            <a:pPr algn="l">
              <a:spcBef>
                <a:spcPts val="0"/>
              </a:spcBef>
            </a:pPr>
            <a:r>
              <a:rPr lang="en-US" sz="1100" b="0" dirty="0" smtClean="0"/>
              <a:t>NPM 21.4 kHz</a:t>
            </a:r>
            <a:endParaRPr lang="en-US" sz="1100" b="0" dirty="0"/>
          </a:p>
        </p:txBody>
      </p:sp>
      <p:cxnSp>
        <p:nvCxnSpPr>
          <p:cNvPr id="17" name="Straight Connector 16"/>
          <p:cNvCxnSpPr/>
          <p:nvPr/>
        </p:nvCxnSpPr>
        <p:spPr bwMode="auto">
          <a:xfrm>
            <a:off x="3470582" y="1556792"/>
            <a:ext cx="2088232" cy="0"/>
          </a:xfrm>
          <a:prstGeom prst="line">
            <a:avLst/>
          </a:prstGeom>
          <a:noFill/>
          <a:ln w="9525" cap="flat" cmpd="sng" algn="ctr">
            <a:solidFill>
              <a:srgbClr val="FF0000"/>
            </a:solidFill>
            <a:prstDash val="solid"/>
            <a:round/>
            <a:headEnd type="none" w="med" len="med"/>
            <a:tailEnd type="none" w="med" len="med"/>
          </a:ln>
          <a:effectLst/>
        </p:spPr>
      </p:cxnSp>
      <p:cxnSp>
        <p:nvCxnSpPr>
          <p:cNvPr id="20" name="Straight Arrow Connector 19"/>
          <p:cNvCxnSpPr/>
          <p:nvPr/>
        </p:nvCxnSpPr>
        <p:spPr bwMode="auto">
          <a:xfrm>
            <a:off x="4727510" y="3890723"/>
            <a:ext cx="914400" cy="914400"/>
          </a:xfrm>
          <a:prstGeom prst="straightConnector1">
            <a:avLst/>
          </a:prstGeom>
          <a:noFill/>
          <a:ln w="9525" cap="flat" cmpd="sng" algn="ctr">
            <a:noFill/>
            <a:prstDash val="solid"/>
            <a:round/>
            <a:headEnd type="arrow"/>
            <a:tailEnd type="arrow"/>
          </a:ln>
          <a:effectLst/>
        </p:spPr>
      </p:cxnSp>
      <p:cxnSp>
        <p:nvCxnSpPr>
          <p:cNvPr id="22" name="Straight Connector 21"/>
          <p:cNvCxnSpPr/>
          <p:nvPr/>
        </p:nvCxnSpPr>
        <p:spPr bwMode="auto">
          <a:xfrm>
            <a:off x="3436787" y="2060848"/>
            <a:ext cx="3634195" cy="2744275"/>
          </a:xfrm>
          <a:prstGeom prst="line">
            <a:avLst/>
          </a:prstGeom>
          <a:noFill/>
          <a:ln w="9525" cap="flat" cmpd="sng" algn="ctr">
            <a:solidFill>
              <a:srgbClr val="FF0000"/>
            </a:solidFill>
            <a:prstDash val="solid"/>
            <a:round/>
            <a:headEnd type="none" w="med" len="med"/>
            <a:tailEnd type="none" w="med" len="med"/>
          </a:ln>
          <a:effectLst/>
        </p:spPr>
      </p:cxnSp>
      <p:pic>
        <p:nvPicPr>
          <p:cNvPr id="14" name="Picture 13" descr="Screen Shot 2015-12-09 at 15.23.5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0603" y="737068"/>
            <a:ext cx="1490555" cy="1983699"/>
          </a:xfrm>
          <a:prstGeom prst="rect">
            <a:avLst/>
          </a:prstGeom>
          <a:ln w="28575" cap="sq" cmpd="sng">
            <a:solidFill>
              <a:srgbClr val="FF9900"/>
            </a:solidFill>
            <a:prstDash val="solid"/>
            <a:miter lim="800000"/>
          </a:ln>
          <a:effectLst>
            <a:innerShdw blurRad="76200">
              <a:srgbClr val="000000"/>
            </a:innerShdw>
          </a:effectLst>
        </p:spPr>
      </p:pic>
      <p:pic>
        <p:nvPicPr>
          <p:cNvPr id="21" name="Picture 20" descr="Screen Shot 2015-12-09 at 15.30.1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0982" y="4437111"/>
            <a:ext cx="1515361" cy="1985501"/>
          </a:xfrm>
          <a:prstGeom prst="rect">
            <a:avLst/>
          </a:prstGeom>
          <a:ln w="38100" cmpd="sng">
            <a:solidFill>
              <a:srgbClr val="FF9900"/>
            </a:solidFill>
          </a:ln>
        </p:spPr>
      </p:pic>
      <p:pic>
        <p:nvPicPr>
          <p:cNvPr id="25" name="Picture 24" descr="Screen Shot 2015-12-09 at 15.31.55.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7061" y="4342432"/>
            <a:ext cx="1684383" cy="2095004"/>
          </a:xfrm>
          <a:prstGeom prst="rect">
            <a:avLst/>
          </a:prstGeom>
          <a:ln w="38100" cmpd="sng">
            <a:solidFill>
              <a:srgbClr val="FF9900"/>
            </a:solidFill>
          </a:ln>
        </p:spPr>
      </p:pic>
      <p:sp>
        <p:nvSpPr>
          <p:cNvPr id="26" name="TextBox 25"/>
          <p:cNvSpPr txBox="1"/>
          <p:nvPr/>
        </p:nvSpPr>
        <p:spPr>
          <a:xfrm>
            <a:off x="5745088" y="5043891"/>
            <a:ext cx="1130250" cy="1446550"/>
          </a:xfrm>
          <a:prstGeom prst="rect">
            <a:avLst/>
          </a:prstGeom>
          <a:noFill/>
        </p:spPr>
        <p:txBody>
          <a:bodyPr wrap="none" rtlCol="0">
            <a:spAutoFit/>
          </a:bodyPr>
          <a:lstStyle/>
          <a:p>
            <a:pPr algn="l">
              <a:spcBef>
                <a:spcPts val="0"/>
              </a:spcBef>
            </a:pPr>
            <a:r>
              <a:rPr lang="en-US" sz="1100" b="0" dirty="0" smtClean="0"/>
              <a:t>DHO 23.4 kHz</a:t>
            </a:r>
          </a:p>
          <a:p>
            <a:pPr algn="l">
              <a:spcBef>
                <a:spcPts val="0"/>
              </a:spcBef>
            </a:pPr>
            <a:r>
              <a:rPr lang="en-US" sz="1100" b="0" dirty="0" smtClean="0"/>
              <a:t>TBB 26.7 kHz</a:t>
            </a:r>
          </a:p>
          <a:p>
            <a:pPr algn="l">
              <a:spcBef>
                <a:spcPts val="0"/>
              </a:spcBef>
            </a:pPr>
            <a:r>
              <a:rPr lang="en-US" sz="1100" b="0" dirty="0" smtClean="0"/>
              <a:t>NAA 24.0 kHz</a:t>
            </a:r>
          </a:p>
          <a:p>
            <a:pPr algn="l">
              <a:spcBef>
                <a:spcPts val="0"/>
              </a:spcBef>
            </a:pPr>
            <a:r>
              <a:rPr lang="en-US" sz="1100" b="0" dirty="0" smtClean="0"/>
              <a:t>ICV 20.27 kHz</a:t>
            </a:r>
          </a:p>
          <a:p>
            <a:pPr algn="l">
              <a:spcBef>
                <a:spcPts val="0"/>
              </a:spcBef>
            </a:pPr>
            <a:r>
              <a:rPr lang="en-US" sz="1100" b="0" dirty="0" smtClean="0"/>
              <a:t>NPM 21.4 kHz</a:t>
            </a:r>
          </a:p>
          <a:p>
            <a:pPr algn="l">
              <a:spcBef>
                <a:spcPts val="0"/>
              </a:spcBef>
            </a:pPr>
            <a:r>
              <a:rPr lang="en-US" sz="1100" b="0" dirty="0" smtClean="0"/>
              <a:t>JJI 22.2 kHz</a:t>
            </a:r>
          </a:p>
          <a:p>
            <a:pPr algn="l">
              <a:spcBef>
                <a:spcPts val="0"/>
              </a:spcBef>
            </a:pPr>
            <a:r>
              <a:rPr lang="en-US" sz="1100" b="0" dirty="0" smtClean="0"/>
              <a:t>NWC 19.8 kHz</a:t>
            </a:r>
          </a:p>
          <a:p>
            <a:pPr algn="l">
              <a:spcBef>
                <a:spcPts val="0"/>
              </a:spcBef>
            </a:pPr>
            <a:r>
              <a:rPr lang="en-US" sz="1100" b="0" dirty="0" smtClean="0"/>
              <a:t>VTX 17.0 kHz</a:t>
            </a:r>
            <a:endParaRPr lang="en-US" sz="1100" b="0" dirty="0"/>
          </a:p>
        </p:txBody>
      </p:sp>
      <p:cxnSp>
        <p:nvCxnSpPr>
          <p:cNvPr id="28" name="Straight Connector 27"/>
          <p:cNvCxnSpPr/>
          <p:nvPr/>
        </p:nvCxnSpPr>
        <p:spPr bwMode="auto">
          <a:xfrm>
            <a:off x="3465635" y="2276755"/>
            <a:ext cx="551261" cy="2046016"/>
          </a:xfrm>
          <a:prstGeom prst="line">
            <a:avLst/>
          </a:prstGeom>
          <a:noFill/>
          <a:ln w="9525" cap="flat" cmpd="sng" algn="ctr">
            <a:solidFill>
              <a:srgbClr val="FF0000"/>
            </a:solidFill>
            <a:prstDash val="solid"/>
            <a:round/>
            <a:headEnd type="none" w="med" len="med"/>
            <a:tailEnd type="none" w="med" len="med"/>
          </a:ln>
          <a:effectLst/>
        </p:spPr>
      </p:cxnSp>
      <p:cxnSp>
        <p:nvCxnSpPr>
          <p:cNvPr id="30" name="Straight Connector 29"/>
          <p:cNvCxnSpPr/>
          <p:nvPr/>
        </p:nvCxnSpPr>
        <p:spPr bwMode="auto">
          <a:xfrm>
            <a:off x="4146853" y="2528900"/>
            <a:ext cx="2924129" cy="684076"/>
          </a:xfrm>
          <a:prstGeom prst="line">
            <a:avLst/>
          </a:prstGeom>
          <a:noFill/>
          <a:ln w="9525" cap="flat" cmpd="sng" algn="ctr">
            <a:solidFill>
              <a:srgbClr val="FF0000"/>
            </a:solidFill>
            <a:prstDash val="solid"/>
            <a:round/>
            <a:headEnd type="none" w="med" len="med"/>
            <a:tailEnd type="none" w="med" len="med"/>
          </a:ln>
          <a:effectLst/>
        </p:spPr>
      </p:cxnSp>
      <p:sp>
        <p:nvSpPr>
          <p:cNvPr id="32" name="Rectangle 31"/>
          <p:cNvSpPr/>
          <p:nvPr/>
        </p:nvSpPr>
        <p:spPr>
          <a:xfrm>
            <a:off x="8585900" y="1841628"/>
            <a:ext cx="1252364" cy="2462212"/>
          </a:xfrm>
          <a:prstGeom prst="rect">
            <a:avLst/>
          </a:prstGeom>
        </p:spPr>
        <p:txBody>
          <a:bodyPr wrap="square">
            <a:spAutoFit/>
          </a:bodyPr>
          <a:lstStyle/>
          <a:p>
            <a:pPr algn="l">
              <a:spcBef>
                <a:spcPts val="0"/>
              </a:spcBef>
            </a:pPr>
            <a:r>
              <a:rPr lang="en-US" sz="1100" b="0" dirty="0"/>
              <a:t>DHO 23.4 kHz</a:t>
            </a:r>
          </a:p>
          <a:p>
            <a:pPr algn="l">
              <a:spcBef>
                <a:spcPts val="0"/>
              </a:spcBef>
            </a:pPr>
            <a:r>
              <a:rPr lang="en-US" sz="1100" b="0" dirty="0"/>
              <a:t>TBB 26.7 kHz</a:t>
            </a:r>
          </a:p>
          <a:p>
            <a:pPr algn="l">
              <a:spcBef>
                <a:spcPts val="0"/>
              </a:spcBef>
            </a:pPr>
            <a:r>
              <a:rPr lang="en-US" sz="1100" b="0" dirty="0"/>
              <a:t>NAA 24.0 kHz</a:t>
            </a:r>
          </a:p>
          <a:p>
            <a:pPr algn="l">
              <a:spcBef>
                <a:spcPts val="0"/>
              </a:spcBef>
            </a:pPr>
            <a:r>
              <a:rPr lang="en-US" sz="1100" b="0" dirty="0"/>
              <a:t>ICV 20.27 </a:t>
            </a:r>
            <a:r>
              <a:rPr lang="en-US" sz="1100" b="0" dirty="0" smtClean="0"/>
              <a:t>kHz</a:t>
            </a:r>
          </a:p>
          <a:p>
            <a:pPr algn="l">
              <a:spcBef>
                <a:spcPts val="0"/>
              </a:spcBef>
            </a:pPr>
            <a:r>
              <a:rPr lang="en-US" sz="1100" b="0" dirty="0"/>
              <a:t>NPM 21.4 </a:t>
            </a:r>
            <a:r>
              <a:rPr lang="en-US" sz="1100" b="0" dirty="0" smtClean="0"/>
              <a:t>kHz</a:t>
            </a:r>
            <a:endParaRPr lang="en-US" sz="1100" b="0" dirty="0"/>
          </a:p>
          <a:p>
            <a:pPr algn="l">
              <a:spcBef>
                <a:spcPts val="0"/>
              </a:spcBef>
            </a:pPr>
            <a:r>
              <a:rPr lang="en-US" sz="1100" b="0" dirty="0" smtClean="0"/>
              <a:t>ITS </a:t>
            </a:r>
            <a:r>
              <a:rPr lang="en-US" sz="1100" b="0" dirty="0"/>
              <a:t>45.9 kHz</a:t>
            </a:r>
          </a:p>
          <a:p>
            <a:pPr algn="l">
              <a:spcBef>
                <a:spcPts val="0"/>
              </a:spcBef>
            </a:pPr>
            <a:r>
              <a:rPr lang="en-US" sz="1100" b="0" dirty="0" smtClean="0"/>
              <a:t>NWC 19.8 kHz</a:t>
            </a:r>
          </a:p>
          <a:p>
            <a:pPr algn="l">
              <a:spcBef>
                <a:spcPts val="0"/>
              </a:spcBef>
            </a:pPr>
            <a:r>
              <a:rPr lang="en-US" sz="1100" b="0" dirty="0" smtClean="0"/>
              <a:t>NLK 24.8 kHz</a:t>
            </a:r>
          </a:p>
          <a:p>
            <a:pPr algn="l">
              <a:spcBef>
                <a:spcPts val="0"/>
              </a:spcBef>
            </a:pPr>
            <a:r>
              <a:rPr lang="en-US" sz="1100" b="0" dirty="0"/>
              <a:t>NRK 37.5 kHz</a:t>
            </a:r>
          </a:p>
          <a:p>
            <a:pPr algn="l">
              <a:spcBef>
                <a:spcPts val="0"/>
              </a:spcBef>
            </a:pPr>
            <a:r>
              <a:rPr lang="en-US" sz="1100" b="0" dirty="0" smtClean="0"/>
              <a:t>GBS </a:t>
            </a:r>
            <a:r>
              <a:rPr lang="en-US" sz="1100" b="0" dirty="0"/>
              <a:t>19.58 </a:t>
            </a:r>
            <a:r>
              <a:rPr lang="en-US" sz="1100" b="0" dirty="0" smtClean="0"/>
              <a:t>kHz</a:t>
            </a:r>
          </a:p>
          <a:p>
            <a:pPr algn="l">
              <a:spcBef>
                <a:spcPts val="0"/>
              </a:spcBef>
            </a:pPr>
            <a:r>
              <a:rPr lang="en-US" sz="1100" b="0" dirty="0" smtClean="0"/>
              <a:t>FTA 20.9 kHz</a:t>
            </a:r>
          </a:p>
          <a:p>
            <a:pPr algn="l">
              <a:spcBef>
                <a:spcPts val="0"/>
              </a:spcBef>
            </a:pPr>
            <a:r>
              <a:rPr lang="en-US" sz="1100" b="0" dirty="0" smtClean="0"/>
              <a:t>GQD 22.1 kHz</a:t>
            </a:r>
          </a:p>
          <a:p>
            <a:pPr algn="l">
              <a:spcBef>
                <a:spcPts val="0"/>
              </a:spcBef>
            </a:pPr>
            <a:r>
              <a:rPr lang="en-US" sz="1100" b="0" dirty="0" smtClean="0"/>
              <a:t>HWU 18.2 kHz</a:t>
            </a:r>
          </a:p>
          <a:p>
            <a:pPr algn="l">
              <a:spcBef>
                <a:spcPts val="0"/>
              </a:spcBef>
            </a:pPr>
            <a:r>
              <a:rPr lang="en-US" sz="1100" b="0" dirty="0" smtClean="0"/>
              <a:t>NML 25.2 kHz</a:t>
            </a:r>
            <a:endParaRPr lang="en-US" sz="1100" b="0" dirty="0"/>
          </a:p>
        </p:txBody>
      </p:sp>
      <p:sp>
        <p:nvSpPr>
          <p:cNvPr id="39" name="Rectangle 38"/>
          <p:cNvSpPr/>
          <p:nvPr/>
        </p:nvSpPr>
        <p:spPr>
          <a:xfrm>
            <a:off x="2369256" y="3924435"/>
            <a:ext cx="1252364" cy="2816155"/>
          </a:xfrm>
          <a:prstGeom prst="rect">
            <a:avLst/>
          </a:prstGeom>
        </p:spPr>
        <p:txBody>
          <a:bodyPr wrap="square">
            <a:spAutoFit/>
          </a:bodyPr>
          <a:lstStyle/>
          <a:p>
            <a:pPr algn="l">
              <a:spcBef>
                <a:spcPts val="0"/>
              </a:spcBef>
            </a:pPr>
            <a:r>
              <a:rPr lang="en-US" sz="1100" b="0" dirty="0"/>
              <a:t>DHO 23.4 kHz</a:t>
            </a:r>
          </a:p>
          <a:p>
            <a:pPr algn="l">
              <a:spcBef>
                <a:spcPts val="0"/>
              </a:spcBef>
            </a:pPr>
            <a:r>
              <a:rPr lang="en-US" sz="1100" b="0" dirty="0"/>
              <a:t>TBB 26.7 kHz</a:t>
            </a:r>
          </a:p>
          <a:p>
            <a:pPr algn="l">
              <a:spcBef>
                <a:spcPts val="0"/>
              </a:spcBef>
            </a:pPr>
            <a:r>
              <a:rPr lang="en-US" sz="1100" b="0" dirty="0"/>
              <a:t>NAA 24.0 kHz</a:t>
            </a:r>
          </a:p>
          <a:p>
            <a:pPr algn="l">
              <a:spcBef>
                <a:spcPts val="0"/>
              </a:spcBef>
            </a:pPr>
            <a:r>
              <a:rPr lang="en-US" sz="1100" b="0" dirty="0"/>
              <a:t>ICV 20.27 </a:t>
            </a:r>
            <a:r>
              <a:rPr lang="en-US" sz="1100" b="0" dirty="0" smtClean="0"/>
              <a:t>kHz</a:t>
            </a:r>
          </a:p>
          <a:p>
            <a:pPr algn="l">
              <a:spcBef>
                <a:spcPts val="0"/>
              </a:spcBef>
            </a:pPr>
            <a:r>
              <a:rPr lang="en-US" sz="1100" b="0" dirty="0"/>
              <a:t>NPM 21.4 </a:t>
            </a:r>
            <a:r>
              <a:rPr lang="en-US" sz="1100" b="0" dirty="0" smtClean="0"/>
              <a:t>kHz</a:t>
            </a:r>
          </a:p>
          <a:p>
            <a:pPr algn="l">
              <a:spcBef>
                <a:spcPts val="0"/>
              </a:spcBef>
            </a:pPr>
            <a:r>
              <a:rPr lang="en-US" sz="1100" b="0" dirty="0"/>
              <a:t>JJI 22.2 kHz</a:t>
            </a:r>
          </a:p>
          <a:p>
            <a:pPr algn="l">
              <a:spcBef>
                <a:spcPts val="0"/>
              </a:spcBef>
            </a:pPr>
            <a:r>
              <a:rPr lang="en-US" sz="1100" b="0" dirty="0" smtClean="0"/>
              <a:t>NWC 19.8 kHz</a:t>
            </a:r>
          </a:p>
          <a:p>
            <a:pPr algn="l">
              <a:spcBef>
                <a:spcPts val="0"/>
              </a:spcBef>
            </a:pPr>
            <a:r>
              <a:rPr lang="en-US" sz="1100" b="0" dirty="0" smtClean="0"/>
              <a:t>ICV 20.27 kHz</a:t>
            </a:r>
          </a:p>
          <a:p>
            <a:pPr algn="l">
              <a:spcBef>
                <a:spcPts val="0"/>
              </a:spcBef>
            </a:pPr>
            <a:r>
              <a:rPr lang="en-US" sz="1100" b="0" dirty="0" smtClean="0"/>
              <a:t>NAA 24.0 kHz</a:t>
            </a:r>
          </a:p>
          <a:p>
            <a:pPr algn="l">
              <a:spcBef>
                <a:spcPts val="0"/>
              </a:spcBef>
            </a:pPr>
            <a:r>
              <a:rPr lang="en-US" sz="1100" b="0" dirty="0" smtClean="0"/>
              <a:t>NTS 18.6 </a:t>
            </a:r>
            <a:r>
              <a:rPr lang="en-US" sz="1100" b="0" dirty="0"/>
              <a:t>kHz</a:t>
            </a:r>
          </a:p>
          <a:p>
            <a:pPr algn="l">
              <a:spcBef>
                <a:spcPts val="0"/>
              </a:spcBef>
            </a:pPr>
            <a:r>
              <a:rPr lang="en-US" sz="1100" b="0" dirty="0" smtClean="0"/>
              <a:t>JJY 40.0 kHz</a:t>
            </a:r>
          </a:p>
          <a:p>
            <a:pPr algn="l">
              <a:spcBef>
                <a:spcPts val="0"/>
              </a:spcBef>
            </a:pPr>
            <a:r>
              <a:rPr lang="en-US" sz="1100" b="0" dirty="0"/>
              <a:t>VTX 16.3 </a:t>
            </a:r>
            <a:r>
              <a:rPr lang="en-US" sz="1100" b="0" dirty="0" smtClean="0"/>
              <a:t>kHz</a:t>
            </a:r>
          </a:p>
          <a:p>
            <a:pPr algn="l">
              <a:spcBef>
                <a:spcPts val="0"/>
              </a:spcBef>
            </a:pPr>
            <a:r>
              <a:rPr lang="en-US" sz="1100" b="0" dirty="0" smtClean="0"/>
              <a:t>VTX 17.0 kHz</a:t>
            </a:r>
          </a:p>
          <a:p>
            <a:pPr algn="l">
              <a:spcBef>
                <a:spcPts val="0"/>
              </a:spcBef>
            </a:pPr>
            <a:r>
              <a:rPr lang="en-US" sz="1100" b="0" dirty="0" smtClean="0"/>
              <a:t>VTX 18.2 </a:t>
            </a:r>
            <a:r>
              <a:rPr lang="en-US" sz="1100" b="0" dirty="0"/>
              <a:t>kHz</a:t>
            </a:r>
          </a:p>
          <a:p>
            <a:pPr algn="l">
              <a:spcBef>
                <a:spcPts val="0"/>
              </a:spcBef>
            </a:pPr>
            <a:r>
              <a:rPr lang="en-US" sz="1100" b="0" dirty="0"/>
              <a:t>VTX </a:t>
            </a:r>
            <a:r>
              <a:rPr lang="en-US" sz="1100" b="0" dirty="0" smtClean="0"/>
              <a:t>19.2 </a:t>
            </a:r>
            <a:r>
              <a:rPr lang="en-US" sz="1100" b="0" dirty="0"/>
              <a:t>kHz</a:t>
            </a:r>
          </a:p>
          <a:p>
            <a:pPr algn="l">
              <a:spcBef>
                <a:spcPts val="0"/>
              </a:spcBef>
            </a:pPr>
            <a:endParaRPr lang="en-US" sz="1200" b="0" dirty="0"/>
          </a:p>
        </p:txBody>
      </p:sp>
      <p:sp>
        <p:nvSpPr>
          <p:cNvPr id="40" name="TextBox 39"/>
          <p:cNvSpPr txBox="1"/>
          <p:nvPr/>
        </p:nvSpPr>
        <p:spPr>
          <a:xfrm>
            <a:off x="8588234" y="4335416"/>
            <a:ext cx="1156893" cy="1446550"/>
          </a:xfrm>
          <a:prstGeom prst="rect">
            <a:avLst/>
          </a:prstGeom>
          <a:noFill/>
        </p:spPr>
        <p:txBody>
          <a:bodyPr wrap="none" rtlCol="0">
            <a:spAutoFit/>
          </a:bodyPr>
          <a:lstStyle/>
          <a:p>
            <a:pPr algn="l">
              <a:spcBef>
                <a:spcPts val="0"/>
              </a:spcBef>
            </a:pPr>
            <a:r>
              <a:rPr lang="en-US" sz="1100" b="0" dirty="0" smtClean="0"/>
              <a:t>DHO 23.4 kHz</a:t>
            </a:r>
          </a:p>
          <a:p>
            <a:pPr algn="l">
              <a:spcBef>
                <a:spcPts val="0"/>
              </a:spcBef>
            </a:pPr>
            <a:r>
              <a:rPr lang="en-US" sz="1100" b="0" dirty="0" smtClean="0"/>
              <a:t>TBB 26.7 kHz</a:t>
            </a:r>
          </a:p>
          <a:p>
            <a:pPr algn="l">
              <a:spcBef>
                <a:spcPts val="0"/>
              </a:spcBef>
            </a:pPr>
            <a:r>
              <a:rPr lang="en-US" sz="1100" b="0" dirty="0" smtClean="0"/>
              <a:t>NRK 37.5 kHz</a:t>
            </a:r>
          </a:p>
          <a:p>
            <a:pPr algn="l">
              <a:spcBef>
                <a:spcPts val="0"/>
              </a:spcBef>
            </a:pPr>
            <a:r>
              <a:rPr lang="en-US" sz="1100" b="0" dirty="0" smtClean="0"/>
              <a:t>ITS 45.9 kHz</a:t>
            </a:r>
          </a:p>
          <a:p>
            <a:pPr algn="l">
              <a:spcBef>
                <a:spcPts val="0"/>
              </a:spcBef>
            </a:pPr>
            <a:r>
              <a:rPr lang="en-US" sz="1100" b="0" dirty="0" smtClean="0"/>
              <a:t>GBS 19.58 kHz</a:t>
            </a:r>
          </a:p>
          <a:p>
            <a:pPr algn="l">
              <a:spcBef>
                <a:spcPts val="0"/>
              </a:spcBef>
            </a:pPr>
            <a:r>
              <a:rPr lang="en-US" sz="1100" b="0" dirty="0" smtClean="0"/>
              <a:t>NAA 24.0 kHz</a:t>
            </a:r>
          </a:p>
          <a:p>
            <a:pPr algn="l">
              <a:spcBef>
                <a:spcPts val="0"/>
              </a:spcBef>
            </a:pPr>
            <a:r>
              <a:rPr lang="en-US" sz="1100" b="0" dirty="0" smtClean="0"/>
              <a:t>ICV 20.27 kHz</a:t>
            </a:r>
          </a:p>
          <a:p>
            <a:pPr algn="l">
              <a:spcBef>
                <a:spcPts val="0"/>
              </a:spcBef>
            </a:pPr>
            <a:r>
              <a:rPr lang="en-US" sz="1100" b="0" dirty="0" smtClean="0"/>
              <a:t>NPM 21.4 kHz</a:t>
            </a:r>
            <a:endParaRPr lang="en-US" sz="1100" b="0" dirty="0"/>
          </a:p>
        </p:txBody>
      </p:sp>
      <p:cxnSp>
        <p:nvCxnSpPr>
          <p:cNvPr id="41" name="Straight Connector 40"/>
          <p:cNvCxnSpPr/>
          <p:nvPr/>
        </p:nvCxnSpPr>
        <p:spPr bwMode="auto">
          <a:xfrm flipH="1">
            <a:off x="2144688" y="2924944"/>
            <a:ext cx="1152128" cy="1378896"/>
          </a:xfrm>
          <a:prstGeom prst="line">
            <a:avLst/>
          </a:prstGeom>
          <a:noFill/>
          <a:ln w="9525" cap="flat" cmpd="sng" algn="ctr">
            <a:solidFill>
              <a:srgbClr val="FF0000"/>
            </a:solidFill>
            <a:prstDash val="solid"/>
            <a:round/>
            <a:headEnd type="none" w="med" len="med"/>
            <a:tailEnd type="none" w="med" len="med"/>
          </a:ln>
          <a:effectLst/>
        </p:spPr>
      </p:cxnSp>
      <p:pic>
        <p:nvPicPr>
          <p:cNvPr id="37" name="Picture 36" descr="Screen Shot 2015-12-09 at 15.45.00.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6286" y="4087186"/>
            <a:ext cx="1538399" cy="2127965"/>
          </a:xfrm>
          <a:prstGeom prst="rect">
            <a:avLst/>
          </a:prstGeom>
          <a:ln w="38100" cmpd="sng">
            <a:solidFill>
              <a:srgbClr val="FF6600"/>
            </a:solidFill>
          </a:ln>
        </p:spPr>
      </p:pic>
    </p:spTree>
    <p:extLst>
      <p:ext uri="{BB962C8B-B14F-4D97-AF65-F5344CB8AC3E}">
        <p14:creationId xmlns:p14="http://schemas.microsoft.com/office/powerpoint/2010/main" val="1634679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635721" y="332656"/>
            <a:ext cx="2160743" cy="400110"/>
          </a:xfrm>
          <a:prstGeom prst="rect">
            <a:avLst/>
          </a:prstGeom>
        </p:spPr>
        <p:txBody>
          <a:bodyPr wrap="none">
            <a:spAutoFit/>
          </a:bodyPr>
          <a:lstStyle/>
          <a:p>
            <a:r>
              <a:rPr lang="en-US" sz="2000" cap="all" dirty="0" smtClean="0">
                <a:ln w="9000" cmpd="sng">
                  <a:solidFill>
                    <a:schemeClr val="accent4">
                      <a:shade val="50000"/>
                      <a:satMod val="120000"/>
                    </a:schemeClr>
                  </a:solidFill>
                  <a:prstDash val="solid"/>
                </a:ln>
                <a:solidFill>
                  <a:srgbClr val="333399"/>
                </a:solidFill>
                <a:effectLst>
                  <a:reflection blurRad="12700" stA="28000" endPos="45000" dist="1000" dir="5400000" sy="-100000" algn="bl" rotWithShape="0"/>
                </a:effectLst>
              </a:rPr>
              <a:t>Fresnel zone</a:t>
            </a:r>
            <a:endParaRPr lang="en-US" sz="2000" dirty="0">
              <a:solidFill>
                <a:schemeClr val="tx1"/>
              </a:solidFill>
              <a:latin typeface="Arial" pitchFamily="34" charset="0"/>
              <a:cs typeface="Arial" pitchFamily="34" charset="0"/>
            </a:endParaRPr>
          </a:p>
        </p:txBody>
      </p:sp>
      <p:sp>
        <p:nvSpPr>
          <p:cNvPr id="2" name="Rectangle 1"/>
          <p:cNvSpPr/>
          <p:nvPr/>
        </p:nvSpPr>
        <p:spPr>
          <a:xfrm>
            <a:off x="1159220" y="980728"/>
            <a:ext cx="7682211" cy="5262978"/>
          </a:xfrm>
          <a:prstGeom prst="rect">
            <a:avLst/>
          </a:prstGeom>
        </p:spPr>
        <p:txBody>
          <a:bodyPr wrap="square">
            <a:spAutoFit/>
          </a:bodyPr>
          <a:lstStyle/>
          <a:p>
            <a:pPr algn="l" fontAlgn="auto">
              <a:spcBef>
                <a:spcPts val="0"/>
              </a:spcBef>
              <a:spcAft>
                <a:spcPts val="0"/>
              </a:spcAft>
              <a:defRPr/>
            </a:pPr>
            <a:r>
              <a:rPr lang="en-US" sz="1200" b="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j-lt"/>
                <a:cs typeface="Times New Roman" pitchFamily="18" charset="0"/>
              </a:rPr>
              <a:t>The </a:t>
            </a:r>
            <a:r>
              <a:rPr lang="en-US" sz="12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j-lt"/>
                <a:cs typeface="Times New Roman" pitchFamily="18" charset="0"/>
              </a:rPr>
              <a:t>Fresnel zone </a:t>
            </a:r>
            <a:r>
              <a:rPr lang="en-US" sz="1200" b="0" dirty="0">
                <a:ln w="1905"/>
                <a:latin typeface="+mj-lt"/>
                <a:cs typeface="Times New Roman" pitchFamily="18" charset="0"/>
              </a:rPr>
              <a:t>is the</a:t>
            </a:r>
            <a:r>
              <a:rPr lang="en-US" sz="1200" b="0" dirty="0">
                <a:latin typeface="+mj-lt"/>
              </a:rPr>
              <a:t> </a:t>
            </a:r>
            <a:r>
              <a:rPr lang="en-US" sz="1200" b="0" dirty="0">
                <a:latin typeface="+mj-lt"/>
                <a:cs typeface="Times New Roman" pitchFamily="18" charset="0"/>
              </a:rPr>
              <a:t>zone of </a:t>
            </a:r>
            <a:r>
              <a:rPr lang="en-US" sz="1200" dirty="0">
                <a:latin typeface="+mj-lt"/>
                <a:cs typeface="Times New Roman" pitchFamily="18" charset="0"/>
              </a:rPr>
              <a:t>VLF/LF </a:t>
            </a:r>
            <a:r>
              <a:rPr lang="en-US" sz="1200" b="0" dirty="0">
                <a:latin typeface="+mj-lt"/>
                <a:cs typeface="Times New Roman" pitchFamily="18" charset="0"/>
              </a:rPr>
              <a:t>signal sensitivity to perturbations in the medium during propagation</a:t>
            </a:r>
            <a:r>
              <a:rPr lang="en-US" sz="1200" b="0" dirty="0" smtClean="0">
                <a:latin typeface="+mj-lt"/>
                <a:cs typeface="Times New Roman" pitchFamily="18" charset="0"/>
              </a:rPr>
              <a:t>.</a:t>
            </a:r>
          </a:p>
          <a:p>
            <a:pPr algn="l" fontAlgn="auto">
              <a:spcBef>
                <a:spcPts val="0"/>
              </a:spcBef>
              <a:spcAft>
                <a:spcPts val="0"/>
              </a:spcAft>
              <a:defRPr/>
            </a:pPr>
            <a:endParaRPr lang="en-US" sz="1200" b="0" dirty="0">
              <a:latin typeface="+mj-lt"/>
              <a:cs typeface="Times New Roman" pitchFamily="18" charset="0"/>
            </a:endParaRPr>
          </a:p>
          <a:p>
            <a:pPr algn="l" fontAlgn="auto">
              <a:spcBef>
                <a:spcPts val="0"/>
              </a:spcBef>
              <a:spcAft>
                <a:spcPts val="0"/>
              </a:spcAft>
              <a:defRPr/>
            </a:pPr>
            <a:endParaRPr lang="en-US" sz="1200" b="0" dirty="0" smtClean="0">
              <a:latin typeface="+mj-lt"/>
              <a:cs typeface="Times New Roman" pitchFamily="18" charset="0"/>
            </a:endParaRPr>
          </a:p>
          <a:p>
            <a:pPr algn="l" fontAlgn="auto">
              <a:spcBef>
                <a:spcPts val="0"/>
              </a:spcBef>
              <a:spcAft>
                <a:spcPts val="0"/>
              </a:spcAft>
              <a:defRPr/>
            </a:pPr>
            <a:endParaRPr lang="en-US" sz="1200" b="0" dirty="0">
              <a:latin typeface="+mj-lt"/>
              <a:cs typeface="Times New Roman" pitchFamily="18" charset="0"/>
            </a:endParaRPr>
          </a:p>
          <a:p>
            <a:pPr algn="l" fontAlgn="auto">
              <a:spcBef>
                <a:spcPts val="0"/>
              </a:spcBef>
              <a:spcAft>
                <a:spcPts val="0"/>
              </a:spcAft>
              <a:defRPr/>
            </a:pPr>
            <a:endParaRPr lang="en-US" sz="1200" b="0" dirty="0" smtClean="0">
              <a:latin typeface="+mj-lt"/>
              <a:cs typeface="Times New Roman" pitchFamily="18" charset="0"/>
            </a:endParaRPr>
          </a:p>
          <a:p>
            <a:pPr algn="l" fontAlgn="auto">
              <a:spcBef>
                <a:spcPts val="0"/>
              </a:spcBef>
              <a:spcAft>
                <a:spcPts val="0"/>
              </a:spcAft>
              <a:defRPr/>
            </a:pPr>
            <a:r>
              <a:rPr lang="en-US" sz="1200" b="0" dirty="0" smtClean="0">
                <a:latin typeface="+mj-lt"/>
                <a:cs typeface="Times New Roman" pitchFamily="18" charset="0"/>
              </a:rPr>
              <a:t> </a:t>
            </a:r>
          </a:p>
          <a:p>
            <a:pPr algn="l" fontAlgn="auto">
              <a:spcBef>
                <a:spcPts val="0"/>
              </a:spcBef>
              <a:spcAft>
                <a:spcPts val="0"/>
              </a:spcAft>
              <a:defRPr/>
            </a:pPr>
            <a:endParaRPr lang="en-US" sz="1200" b="0" dirty="0" smtClean="0">
              <a:latin typeface="+mj-lt"/>
              <a:cs typeface="Times New Roman" pitchFamily="18" charset="0"/>
            </a:endParaRPr>
          </a:p>
          <a:p>
            <a:pPr algn="l" fontAlgn="auto">
              <a:spcBef>
                <a:spcPts val="0"/>
              </a:spcBef>
              <a:spcAft>
                <a:spcPts val="0"/>
              </a:spcAft>
              <a:defRPr/>
            </a:pPr>
            <a:endParaRPr lang="en-US" sz="1200" b="0" dirty="0">
              <a:latin typeface="+mj-lt"/>
              <a:cs typeface="Times New Roman" pitchFamily="18" charset="0"/>
            </a:endParaRPr>
          </a:p>
          <a:p>
            <a:pPr algn="l" fontAlgn="auto">
              <a:spcBef>
                <a:spcPts val="0"/>
              </a:spcBef>
              <a:spcAft>
                <a:spcPts val="0"/>
              </a:spcAft>
              <a:defRPr/>
            </a:pPr>
            <a:endParaRPr lang="en-US" sz="1200" b="0" dirty="0">
              <a:latin typeface="+mj-lt"/>
              <a:cs typeface="Times New Roman" pitchFamily="18" charset="0"/>
            </a:endParaRPr>
          </a:p>
          <a:p>
            <a:pPr algn="l" fontAlgn="auto">
              <a:spcBef>
                <a:spcPts val="0"/>
              </a:spcBef>
              <a:spcAft>
                <a:spcPts val="0"/>
              </a:spcAft>
              <a:defRPr/>
            </a:pPr>
            <a:endParaRPr lang="en-US" sz="1200" b="0" dirty="0" smtClean="0">
              <a:latin typeface="+mj-lt"/>
              <a:cs typeface="Times New Roman" pitchFamily="18" charset="0"/>
            </a:endParaRPr>
          </a:p>
          <a:p>
            <a:pPr algn="just"/>
            <a:r>
              <a:rPr lang="en-US" sz="1200" b="0" dirty="0" smtClean="0"/>
              <a:t>Radio </a:t>
            </a:r>
            <a:r>
              <a:rPr lang="en-US" sz="1200" b="0" dirty="0"/>
              <a:t>waves </a:t>
            </a:r>
            <a:r>
              <a:rPr lang="en-US" sz="1200" b="0" dirty="0" smtClean="0"/>
              <a:t>travel </a:t>
            </a:r>
            <a:r>
              <a:rPr lang="en-US" sz="1200" b="0" dirty="0"/>
              <a:t>in a straight line from the transmitter to the receiver. But </a:t>
            </a:r>
            <a:r>
              <a:rPr lang="en-US" sz="1200" b="0" dirty="0" smtClean="0"/>
              <a:t>if there </a:t>
            </a:r>
            <a:r>
              <a:rPr lang="en-US" sz="1200" b="0" dirty="0"/>
              <a:t>are reflective surfaces along the path, such as bodies of water or smooth terrain, the </a:t>
            </a:r>
            <a:r>
              <a:rPr lang="en-US" sz="1200" b="0" dirty="0" smtClean="0"/>
              <a:t>radio waves </a:t>
            </a:r>
            <a:r>
              <a:rPr lang="en-US" sz="1200" b="0" dirty="0"/>
              <a:t>reflecting off those surfaces may arrive either out of phase or in phase with the signals </a:t>
            </a:r>
            <a:r>
              <a:rPr lang="en-US" sz="1200" b="0" dirty="0" smtClean="0"/>
              <a:t>that travel </a:t>
            </a:r>
            <a:r>
              <a:rPr lang="en-US" sz="1200" b="0" dirty="0"/>
              <a:t>directly to the receiver. Waves that reflect off of surfaces within an </a:t>
            </a:r>
            <a:r>
              <a:rPr lang="en-US" sz="1200" dirty="0" smtClean="0"/>
              <a:t>even (2, ..) </a:t>
            </a:r>
            <a:r>
              <a:rPr lang="en-US" sz="1200" b="0" dirty="0"/>
              <a:t>Fresnel zone are out of phase with the direct-path wave and reduce the power of the received signal. Waves </a:t>
            </a:r>
            <a:r>
              <a:rPr lang="en-US" sz="1200" b="0" dirty="0" smtClean="0"/>
              <a:t>that reflect </a:t>
            </a:r>
            <a:r>
              <a:rPr lang="en-US" sz="1200" b="0" dirty="0"/>
              <a:t>off of surfaces within an </a:t>
            </a:r>
            <a:r>
              <a:rPr lang="en-US" sz="1200" dirty="0"/>
              <a:t>odd</a:t>
            </a:r>
            <a:r>
              <a:rPr lang="en-US" sz="1200" b="0" dirty="0"/>
              <a:t> Fresnel zone </a:t>
            </a:r>
            <a:r>
              <a:rPr lang="en-US" sz="1200" b="0" dirty="0" smtClean="0"/>
              <a:t>(1, 3, 5) are </a:t>
            </a:r>
            <a:r>
              <a:rPr lang="en-US" sz="1200" b="0" dirty="0"/>
              <a:t>in phase with the direct-path wave and </a:t>
            </a:r>
            <a:r>
              <a:rPr lang="en-US" sz="1200" b="0" dirty="0" smtClean="0"/>
              <a:t>can </a:t>
            </a:r>
            <a:r>
              <a:rPr lang="en-US" sz="1200" dirty="0" smtClean="0"/>
              <a:t>enhance </a:t>
            </a:r>
            <a:r>
              <a:rPr lang="en-US" sz="1200" dirty="0"/>
              <a:t>the power </a:t>
            </a:r>
            <a:r>
              <a:rPr lang="en-US" sz="1200" b="0" dirty="0"/>
              <a:t>of the received signal.</a:t>
            </a:r>
            <a:endParaRPr lang="en-US" sz="1200" dirty="0"/>
          </a:p>
          <a:p>
            <a:pPr algn="l" fontAlgn="auto">
              <a:spcBef>
                <a:spcPts val="0"/>
              </a:spcBef>
              <a:spcAft>
                <a:spcPts val="0"/>
              </a:spcAft>
              <a:defRPr/>
            </a:pPr>
            <a:endParaRPr lang="en-US" sz="1200" dirty="0"/>
          </a:p>
          <a:p>
            <a:pPr algn="l" fontAlgn="auto">
              <a:spcBef>
                <a:spcPts val="0"/>
              </a:spcBef>
              <a:spcAft>
                <a:spcPts val="0"/>
              </a:spcAft>
              <a:defRPr/>
            </a:pPr>
            <a:r>
              <a:rPr lang="en-US" sz="1200" b="0" dirty="0" smtClean="0"/>
              <a:t>In </a:t>
            </a:r>
            <a:r>
              <a:rPr lang="en-US" sz="1200" b="0" dirty="0"/>
              <a:t>general, we </a:t>
            </a:r>
            <a:r>
              <a:rPr lang="en-US" sz="1200" b="0" dirty="0" err="1"/>
              <a:t>analysing</a:t>
            </a:r>
            <a:r>
              <a:rPr lang="en-US" sz="1200" b="0" dirty="0"/>
              <a:t> the earthquakes with their epicenters inside three Fresnel zones (the sensitivity zone). </a:t>
            </a:r>
            <a:r>
              <a:rPr lang="en-US" sz="1200" b="0" dirty="0">
                <a:cs typeface="Times New Roman" pitchFamily="18" charset="0"/>
              </a:rPr>
              <a:t>Along the path the semi-width (</a:t>
            </a:r>
            <a:r>
              <a:rPr lang="en-US" sz="1200" b="0" i="1" dirty="0">
                <a:cs typeface="Times New Roman" pitchFamily="18" charset="0"/>
              </a:rPr>
              <a:t>y</a:t>
            </a:r>
            <a:r>
              <a:rPr lang="en-US" sz="1200" b="0" dirty="0">
                <a:cs typeface="Times New Roman" pitchFamily="18" charset="0"/>
              </a:rPr>
              <a:t>) of the 1st zone on the ground is approximated described by the formula: </a:t>
            </a:r>
            <a:endParaRPr lang="en-US" sz="1200" b="0" i="1" dirty="0">
              <a:cs typeface="Times New Roman" pitchFamily="18" charset="0"/>
            </a:endParaRPr>
          </a:p>
          <a:p>
            <a:pPr algn="l" fontAlgn="auto">
              <a:spcBef>
                <a:spcPts val="0"/>
              </a:spcBef>
              <a:spcAft>
                <a:spcPts val="0"/>
              </a:spcAft>
              <a:defRPr/>
            </a:pPr>
            <a:endParaRPr lang="en-US" sz="1200" b="0" i="1" dirty="0">
              <a:cs typeface="Times New Roman" pitchFamily="18" charset="0"/>
            </a:endParaRPr>
          </a:p>
          <a:p>
            <a:pPr algn="just"/>
            <a:endParaRPr lang="en-US" sz="1200" dirty="0"/>
          </a:p>
          <a:p>
            <a:pPr algn="l" fontAlgn="auto">
              <a:spcBef>
                <a:spcPts val="0"/>
              </a:spcBef>
              <a:spcAft>
                <a:spcPts val="0"/>
              </a:spcAft>
              <a:defRPr/>
            </a:pPr>
            <a:endParaRPr lang="en-US" sz="1200" b="0" dirty="0" smtClean="0">
              <a:latin typeface="+mj-lt"/>
              <a:cs typeface="Times New Roman" pitchFamily="18" charset="0"/>
            </a:endParaRPr>
          </a:p>
          <a:p>
            <a:pPr algn="l" fontAlgn="auto">
              <a:spcBef>
                <a:spcPts val="0"/>
              </a:spcBef>
              <a:spcAft>
                <a:spcPts val="0"/>
              </a:spcAft>
              <a:defRPr/>
            </a:pPr>
            <a:endParaRPr lang="en-US" sz="1200" b="0" dirty="0">
              <a:latin typeface="+mj-lt"/>
              <a:cs typeface="Times New Roman" pitchFamily="18" charset="0"/>
            </a:endParaRPr>
          </a:p>
          <a:p>
            <a:pPr algn="l" fontAlgn="auto">
              <a:spcBef>
                <a:spcPts val="0"/>
              </a:spcBef>
              <a:spcAft>
                <a:spcPts val="0"/>
              </a:spcAft>
              <a:defRPr/>
            </a:pPr>
            <a:r>
              <a:rPr lang="en-US" sz="1200" b="0" dirty="0" smtClean="0">
                <a:latin typeface="+mj-lt"/>
                <a:cs typeface="Times New Roman" pitchFamily="18" charset="0"/>
              </a:rPr>
              <a:t>  </a:t>
            </a:r>
          </a:p>
          <a:p>
            <a:pPr algn="l" fontAlgn="auto">
              <a:spcBef>
                <a:spcPts val="0"/>
              </a:spcBef>
              <a:spcAft>
                <a:spcPts val="0"/>
              </a:spcAft>
              <a:defRPr/>
            </a:pPr>
            <a:r>
              <a:rPr lang="en-US" sz="1200" b="0" dirty="0" smtClean="0">
                <a:latin typeface="+mj-lt"/>
                <a:cs typeface="Times New Roman" pitchFamily="18" charset="0"/>
              </a:rPr>
              <a:t>were </a:t>
            </a:r>
            <a:r>
              <a:rPr lang="el-GR" sz="1200" b="0" i="1" dirty="0">
                <a:latin typeface="+mj-lt"/>
                <a:cs typeface="Times New Roman" pitchFamily="18" charset="0"/>
              </a:rPr>
              <a:t>λ</a:t>
            </a:r>
            <a:r>
              <a:rPr lang="en-US" sz="1200" b="0" i="1" dirty="0">
                <a:latin typeface="+mj-lt"/>
                <a:cs typeface="Times New Roman" pitchFamily="18" charset="0"/>
              </a:rPr>
              <a:t> </a:t>
            </a:r>
            <a:r>
              <a:rPr lang="en-US" sz="1200" b="0" dirty="0">
                <a:latin typeface="+mj-lt"/>
                <a:cs typeface="Times New Roman" pitchFamily="18" charset="0"/>
              </a:rPr>
              <a:t>is</a:t>
            </a:r>
            <a:r>
              <a:rPr lang="en-US" sz="1200" b="0" i="1" dirty="0">
                <a:latin typeface="+mj-lt"/>
                <a:cs typeface="Times New Roman" pitchFamily="18" charset="0"/>
              </a:rPr>
              <a:t> </a:t>
            </a:r>
            <a:r>
              <a:rPr lang="en-US" sz="1200" b="0" dirty="0">
                <a:latin typeface="+mj-lt"/>
                <a:cs typeface="Times New Roman" pitchFamily="18" charset="0"/>
              </a:rPr>
              <a:t>wavelength, </a:t>
            </a:r>
            <a:r>
              <a:rPr lang="en-US" sz="1200" b="0" i="1" dirty="0">
                <a:latin typeface="+mj-lt"/>
                <a:cs typeface="Times New Roman" pitchFamily="18" charset="0"/>
              </a:rPr>
              <a:t>D</a:t>
            </a:r>
            <a:r>
              <a:rPr lang="en-US" sz="1200" b="0" dirty="0">
                <a:latin typeface="+mj-lt"/>
                <a:cs typeface="Times New Roman" pitchFamily="18" charset="0"/>
              </a:rPr>
              <a:t> – distance between the receiver and the transmitter and </a:t>
            </a:r>
            <a:r>
              <a:rPr lang="en-US" sz="1200" b="0" dirty="0">
                <a:cs typeface="Times New Roman" pitchFamily="18" charset="0"/>
              </a:rPr>
              <a:t>were </a:t>
            </a:r>
            <a:r>
              <a:rPr lang="en-US" sz="1200" b="0" i="1" dirty="0">
                <a:cs typeface="Times New Roman" pitchFamily="18" charset="0"/>
              </a:rPr>
              <a:t>x</a:t>
            </a:r>
            <a:r>
              <a:rPr lang="en-US" sz="1200" b="0" dirty="0">
                <a:cs typeface="Times New Roman" pitchFamily="18" charset="0"/>
              </a:rPr>
              <a:t> is the coordinate along the path </a:t>
            </a:r>
            <a:r>
              <a:rPr lang="en-US" sz="1200" b="0" i="1" dirty="0" smtClean="0">
                <a:cs typeface="Times New Roman" pitchFamily="18" charset="0"/>
              </a:rPr>
              <a:t>D</a:t>
            </a:r>
            <a:r>
              <a:rPr lang="en-US" sz="1200" b="0" dirty="0" smtClean="0">
                <a:latin typeface="+mj-lt"/>
                <a:cs typeface="Times New Roman" pitchFamily="18" charset="0"/>
              </a:rPr>
              <a:t>. </a:t>
            </a:r>
            <a:endParaRPr lang="en-US" sz="1200" b="0" dirty="0">
              <a:latin typeface="+mj-lt"/>
              <a:cs typeface="Times New Roman" pitchFamily="18" charset="0"/>
            </a:endParaRPr>
          </a:p>
          <a:p>
            <a:pPr algn="l" fontAlgn="auto">
              <a:spcBef>
                <a:spcPts val="0"/>
              </a:spcBef>
              <a:spcAft>
                <a:spcPts val="0"/>
              </a:spcAft>
              <a:defRPr/>
            </a:pPr>
            <a:endParaRPr lang="en-US" sz="1200" b="0" dirty="0" smtClean="0">
              <a:latin typeface="+mj-lt"/>
              <a:cs typeface="Times New Roman" pitchFamily="18" charset="0"/>
            </a:endParaRPr>
          </a:p>
        </p:txBody>
      </p:sp>
      <p:pic>
        <p:nvPicPr>
          <p:cNvPr id="5" name="Picture 4" descr="Screen Shot 2015-12-09 at 14.02.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2600" y="1412776"/>
            <a:ext cx="3795792" cy="1339248"/>
          </a:xfrm>
          <a:prstGeom prst="rect">
            <a:avLst/>
          </a:prstGeom>
        </p:spPr>
      </p:pic>
      <p:pic>
        <p:nvPicPr>
          <p:cNvPr id="8" name="Picture 7" descr="Screen Shot 2015-12-09 at 14.54.5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0592" y="4642973"/>
            <a:ext cx="2961621" cy="740405"/>
          </a:xfrm>
          <a:prstGeom prst="rect">
            <a:avLst/>
          </a:prstGeom>
        </p:spPr>
      </p:pic>
      <p:sp>
        <p:nvSpPr>
          <p:cNvPr id="15" name="Rectangle 14"/>
          <p:cNvSpPr/>
          <p:nvPr/>
        </p:nvSpPr>
        <p:spPr>
          <a:xfrm>
            <a:off x="5313040" y="1787624"/>
            <a:ext cx="3384376" cy="830997"/>
          </a:xfrm>
          <a:prstGeom prst="rect">
            <a:avLst/>
          </a:prstGeom>
        </p:spPr>
        <p:txBody>
          <a:bodyPr wrap="square">
            <a:spAutoFit/>
          </a:bodyPr>
          <a:lstStyle/>
          <a:p>
            <a:pPr algn="l" fontAlgn="auto">
              <a:spcBef>
                <a:spcPts val="0"/>
              </a:spcBef>
              <a:spcAft>
                <a:spcPts val="0"/>
              </a:spcAft>
              <a:defRPr/>
            </a:pPr>
            <a:r>
              <a:rPr lang="en-US" sz="1200" b="0" dirty="0"/>
              <a:t>Fresnel zones are concentric ellipses (1, 2, 3) </a:t>
            </a:r>
            <a:r>
              <a:rPr lang="en-US" sz="1200" b="0" dirty="0" err="1"/>
              <a:t>centred</a:t>
            </a:r>
            <a:r>
              <a:rPr lang="en-US" sz="1200" b="0" dirty="0"/>
              <a:t> on the direct transmission path (AB)</a:t>
            </a:r>
            <a:r>
              <a:rPr lang="en-US" sz="1200" b="0" dirty="0" smtClean="0"/>
              <a:t>. In these </a:t>
            </a:r>
            <a:r>
              <a:rPr lang="en-US" sz="1200" b="0" dirty="0" smtClean="0">
                <a:cs typeface="Times New Roman" pitchFamily="18" charset="0"/>
              </a:rPr>
              <a:t>elliptical </a:t>
            </a:r>
            <a:r>
              <a:rPr lang="en-US" sz="1200" b="0" dirty="0">
                <a:cs typeface="Times New Roman" pitchFamily="18" charset="0"/>
              </a:rPr>
              <a:t>area </a:t>
            </a:r>
            <a:r>
              <a:rPr lang="en-US" sz="1200" b="0" dirty="0" smtClean="0">
                <a:cs typeface="Times New Roman" pitchFamily="18" charset="0"/>
              </a:rPr>
              <a:t>the </a:t>
            </a:r>
            <a:r>
              <a:rPr lang="en-US" sz="1200" b="0" dirty="0">
                <a:cs typeface="Times New Roman" pitchFamily="18" charset="0"/>
              </a:rPr>
              <a:t>transmitter and receiver are </a:t>
            </a:r>
            <a:r>
              <a:rPr lang="en-US" sz="1200" b="0" dirty="0" smtClean="0">
                <a:cs typeface="Times New Roman" pitchFamily="18" charset="0"/>
              </a:rPr>
              <a:t>in foci </a:t>
            </a:r>
            <a:r>
              <a:rPr lang="en-US" sz="1200" b="0" dirty="0">
                <a:cs typeface="Times New Roman" pitchFamily="18" charset="0"/>
              </a:rPr>
              <a:t>(</a:t>
            </a:r>
            <a:r>
              <a:rPr lang="en-US" sz="1200" b="0" i="1" dirty="0">
                <a:cs typeface="Times New Roman" pitchFamily="18" charset="0"/>
              </a:rPr>
              <a:t>Wait, 1964</a:t>
            </a:r>
            <a:r>
              <a:rPr lang="en-US" sz="1200" b="0" dirty="0">
                <a:cs typeface="Times New Roman" pitchFamily="18" charset="0"/>
              </a:rPr>
              <a:t>). </a:t>
            </a:r>
            <a:r>
              <a:rPr lang="en-US" sz="1200" b="0" dirty="0" smtClean="0"/>
              <a:t> </a:t>
            </a:r>
            <a:endParaRPr lang="en-US" sz="1200" b="0" i="1" dirty="0">
              <a:cs typeface="Times New Roman" pitchFamily="18" charset="0"/>
            </a:endParaRPr>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5-12-08 at 23.07.53.png"/>
          <p:cNvPicPr>
            <a:picLocks noGrp="1" noChangeAspect="1"/>
          </p:cNvPicPr>
          <p:nvPr>
            <p:ph/>
          </p:nvPr>
        </p:nvPicPr>
        <p:blipFill>
          <a:blip r:embed="rId2">
            <a:extLst>
              <a:ext uri="{28A0092B-C50C-407E-A947-70E740481C1C}">
                <a14:useLocalDpi xmlns:a14="http://schemas.microsoft.com/office/drawing/2010/main" val="0"/>
              </a:ext>
            </a:extLst>
          </a:blip>
          <a:srcRect l="607" r="607"/>
          <a:stretch>
            <a:fillRect/>
          </a:stretch>
        </p:blipFill>
        <p:spPr>
          <a:xfrm>
            <a:off x="0" y="-50446"/>
            <a:ext cx="10457738" cy="6863822"/>
          </a:xfrm>
        </p:spPr>
      </p:pic>
    </p:spTree>
    <p:extLst>
      <p:ext uri="{BB962C8B-B14F-4D97-AF65-F5344CB8AC3E}">
        <p14:creationId xmlns:p14="http://schemas.microsoft.com/office/powerpoint/2010/main" val="2198476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04528" y="1340768"/>
            <a:ext cx="5904656" cy="2677656"/>
          </a:xfrm>
          <a:prstGeom prst="rect">
            <a:avLst/>
          </a:prstGeom>
        </p:spPr>
        <p:txBody>
          <a:bodyPr wrap="square">
            <a:spAutoFit/>
          </a:bodyPr>
          <a:lstStyle/>
          <a:p>
            <a:pPr marL="342900" indent="-342900" algn="l">
              <a:spcBef>
                <a:spcPts val="0"/>
              </a:spcBef>
              <a:buFont typeface="+mj-lt"/>
              <a:buAutoNum type="arabicPeriod"/>
              <a:defRPr/>
            </a:pPr>
            <a:r>
              <a:rPr lang="en-US" sz="1400" b="0" dirty="0" smtClean="0">
                <a:solidFill>
                  <a:srgbClr val="FF0000"/>
                </a:solidFill>
                <a:latin typeface="Arial" pitchFamily="34" charset="0"/>
                <a:cs typeface="Arial" pitchFamily="34" charset="0"/>
              </a:rPr>
              <a:t>Investigation </a:t>
            </a:r>
            <a:r>
              <a:rPr lang="en-US" sz="1400" b="0" dirty="0">
                <a:solidFill>
                  <a:srgbClr val="FF0000"/>
                </a:solidFill>
                <a:latin typeface="Arial" pitchFamily="34" charset="0"/>
                <a:cs typeface="Arial" pitchFamily="34" charset="0"/>
              </a:rPr>
              <a:t>of forcing from below (natural </a:t>
            </a:r>
            <a:r>
              <a:rPr lang="en-US" sz="1400" b="0" dirty="0" smtClean="0">
                <a:solidFill>
                  <a:srgbClr val="FF0000"/>
                </a:solidFill>
                <a:latin typeface="Arial" pitchFamily="34" charset="0"/>
                <a:cs typeface="Arial" pitchFamily="34" charset="0"/>
              </a:rPr>
              <a:t>hazards events</a:t>
            </a:r>
            <a:r>
              <a:rPr lang="en-US" sz="1400" b="0" dirty="0">
                <a:solidFill>
                  <a:srgbClr val="FF0000"/>
                </a:solidFill>
                <a:latin typeface="Arial" pitchFamily="34" charset="0"/>
                <a:cs typeface="Arial" pitchFamily="34" charset="0"/>
              </a:rPr>
              <a:t>)</a:t>
            </a:r>
            <a:r>
              <a:rPr lang="en-US" sz="1400" b="0" dirty="0" smtClean="0">
                <a:solidFill>
                  <a:srgbClr val="FF0000"/>
                </a:solidFill>
                <a:latin typeface="Arial" pitchFamily="34" charset="0"/>
                <a:cs typeface="Arial" pitchFamily="34" charset="0"/>
              </a:rPr>
              <a:t>:</a:t>
            </a:r>
          </a:p>
          <a:p>
            <a:pPr marL="285750" indent="-285750" algn="l">
              <a:spcBef>
                <a:spcPts val="0"/>
              </a:spcBef>
              <a:buFont typeface="Arial"/>
              <a:buChar char="•"/>
              <a:defRPr/>
            </a:pPr>
            <a:r>
              <a:rPr lang="en-US" sz="1400" b="0" dirty="0" smtClean="0">
                <a:solidFill>
                  <a:srgbClr val="000000"/>
                </a:solidFill>
                <a:latin typeface="Arial" pitchFamily="34" charset="0"/>
                <a:cs typeface="Arial" pitchFamily="34" charset="0"/>
              </a:rPr>
              <a:t>Earthquakes</a:t>
            </a:r>
          </a:p>
          <a:p>
            <a:pPr marL="285750" indent="-285750" algn="l">
              <a:spcBef>
                <a:spcPts val="0"/>
              </a:spcBef>
              <a:buFont typeface="Arial"/>
              <a:buChar char="•"/>
              <a:defRPr/>
            </a:pPr>
            <a:r>
              <a:rPr lang="en-US" sz="1400" b="0" dirty="0" smtClean="0">
                <a:solidFill>
                  <a:srgbClr val="000000"/>
                </a:solidFill>
                <a:latin typeface="Arial" pitchFamily="34" charset="0"/>
                <a:cs typeface="Arial" pitchFamily="34" charset="0"/>
              </a:rPr>
              <a:t>Tsunamis</a:t>
            </a:r>
          </a:p>
          <a:p>
            <a:pPr marL="285750" indent="-285750" algn="l">
              <a:spcBef>
                <a:spcPts val="0"/>
              </a:spcBef>
              <a:buFont typeface="Arial"/>
              <a:buChar char="•"/>
              <a:defRPr/>
            </a:pPr>
            <a:r>
              <a:rPr lang="en-US" sz="1400" b="0" dirty="0" smtClean="0">
                <a:solidFill>
                  <a:srgbClr val="000000"/>
                </a:solidFill>
                <a:latin typeface="Arial" pitchFamily="34" charset="0"/>
                <a:cs typeface="Arial" pitchFamily="34" charset="0"/>
              </a:rPr>
              <a:t>Volcanic eruptions</a:t>
            </a:r>
          </a:p>
          <a:p>
            <a:pPr marL="285750" indent="-285750" algn="l">
              <a:spcBef>
                <a:spcPts val="0"/>
              </a:spcBef>
              <a:buFont typeface="Arial"/>
              <a:buChar char="•"/>
              <a:defRPr/>
            </a:pPr>
            <a:r>
              <a:rPr lang="en-US" sz="1400" b="0" dirty="0" smtClean="0">
                <a:solidFill>
                  <a:srgbClr val="000000"/>
                </a:solidFill>
                <a:latin typeface="Arial" pitchFamily="34" charset="0"/>
                <a:cs typeface="Arial" pitchFamily="34" charset="0"/>
              </a:rPr>
              <a:t>Extreme </a:t>
            </a:r>
            <a:r>
              <a:rPr lang="en-US" sz="1400" b="0" dirty="0">
                <a:solidFill>
                  <a:srgbClr val="000000"/>
                </a:solidFill>
                <a:latin typeface="Arial" pitchFamily="34" charset="0"/>
                <a:cs typeface="Arial" pitchFamily="34" charset="0"/>
              </a:rPr>
              <a:t>weather events – tropical cyclones (typhoons in the Pacific Ocean and hurricanes in the Atlantic Ocean)</a:t>
            </a:r>
          </a:p>
          <a:p>
            <a:pPr marL="400050" indent="-400050" algn="l">
              <a:spcBef>
                <a:spcPts val="0"/>
              </a:spcBef>
              <a:buFontTx/>
              <a:buAutoNum type="romanUcPeriod"/>
              <a:defRPr/>
            </a:pPr>
            <a:endParaRPr lang="en-US" sz="1400" b="0" dirty="0">
              <a:solidFill>
                <a:srgbClr val="000000"/>
              </a:solidFill>
              <a:latin typeface="Arial" pitchFamily="34" charset="0"/>
              <a:cs typeface="Arial" pitchFamily="34" charset="0"/>
            </a:endParaRPr>
          </a:p>
          <a:p>
            <a:pPr algn="l">
              <a:spcBef>
                <a:spcPts val="0"/>
              </a:spcBef>
              <a:defRPr/>
            </a:pPr>
            <a:r>
              <a:rPr lang="en-US" sz="1400" b="0" dirty="0" smtClean="0">
                <a:solidFill>
                  <a:srgbClr val="FF0000"/>
                </a:solidFill>
                <a:latin typeface="Arial" pitchFamily="34" charset="0"/>
                <a:cs typeface="Arial" pitchFamily="34" charset="0"/>
              </a:rPr>
              <a:t>2. Investigation </a:t>
            </a:r>
            <a:r>
              <a:rPr lang="en-US" sz="1400" b="0" dirty="0">
                <a:solidFill>
                  <a:srgbClr val="FF0000"/>
                </a:solidFill>
                <a:latin typeface="Arial" pitchFamily="34" charset="0"/>
                <a:cs typeface="Arial" pitchFamily="34" charset="0"/>
              </a:rPr>
              <a:t>of forcing from above:</a:t>
            </a:r>
          </a:p>
          <a:p>
            <a:pPr marL="285750" indent="-285750" algn="l">
              <a:spcBef>
                <a:spcPts val="0"/>
              </a:spcBef>
              <a:buFont typeface="Arial"/>
              <a:buChar char="•"/>
              <a:defRPr/>
            </a:pPr>
            <a:r>
              <a:rPr lang="en-US" sz="1400" b="0" dirty="0">
                <a:solidFill>
                  <a:srgbClr val="000000"/>
                </a:solidFill>
                <a:latin typeface="Arial" pitchFamily="34" charset="0"/>
                <a:cs typeface="Arial" pitchFamily="34" charset="0"/>
              </a:rPr>
              <a:t>Magnetic storms (caused by interaction of the solar wind with the Earth’s magnetosphere</a:t>
            </a:r>
            <a:r>
              <a:rPr lang="en-US" sz="1400" b="0" dirty="0" smtClean="0">
                <a:solidFill>
                  <a:srgbClr val="000000"/>
                </a:solidFill>
                <a:latin typeface="Arial" pitchFamily="34" charset="0"/>
                <a:cs typeface="Arial" pitchFamily="34" charset="0"/>
              </a:rPr>
              <a:t>)</a:t>
            </a:r>
          </a:p>
          <a:p>
            <a:pPr marL="285750" indent="-285750" algn="l">
              <a:spcBef>
                <a:spcPts val="0"/>
              </a:spcBef>
              <a:buFont typeface="Arial"/>
              <a:buChar char="•"/>
              <a:defRPr/>
            </a:pPr>
            <a:r>
              <a:rPr lang="en-US" sz="1400" b="0" dirty="0" smtClean="0">
                <a:solidFill>
                  <a:srgbClr val="000000"/>
                </a:solidFill>
                <a:latin typeface="Arial" pitchFamily="34" charset="0"/>
                <a:cs typeface="Arial" pitchFamily="34" charset="0"/>
              </a:rPr>
              <a:t>Solar flare</a:t>
            </a:r>
          </a:p>
          <a:p>
            <a:pPr marL="285750" indent="-285750" algn="l">
              <a:spcBef>
                <a:spcPts val="0"/>
              </a:spcBef>
              <a:buFont typeface="Arial"/>
              <a:buChar char="•"/>
              <a:defRPr/>
            </a:pPr>
            <a:r>
              <a:rPr lang="en-US" sz="1400" b="0" dirty="0" smtClean="0">
                <a:solidFill>
                  <a:srgbClr val="000000"/>
                </a:solidFill>
                <a:latin typeface="Arial" pitchFamily="34" charset="0"/>
                <a:cs typeface="Arial" pitchFamily="34" charset="0"/>
              </a:rPr>
              <a:t>Electron </a:t>
            </a:r>
            <a:r>
              <a:rPr lang="en-US" sz="1400" b="0" dirty="0">
                <a:solidFill>
                  <a:srgbClr val="000000"/>
                </a:solidFill>
                <a:latin typeface="Arial" pitchFamily="34" charset="0"/>
                <a:cs typeface="Arial" pitchFamily="34" charset="0"/>
              </a:rPr>
              <a:t>out-zone fluxes and proton bursts</a:t>
            </a:r>
          </a:p>
        </p:txBody>
      </p:sp>
      <p:sp>
        <p:nvSpPr>
          <p:cNvPr id="5" name="Rectangle 4"/>
          <p:cNvSpPr/>
          <p:nvPr/>
        </p:nvSpPr>
        <p:spPr>
          <a:xfrm>
            <a:off x="2576736" y="332656"/>
            <a:ext cx="4278710" cy="400110"/>
          </a:xfrm>
          <a:prstGeom prst="rect">
            <a:avLst/>
          </a:prstGeom>
        </p:spPr>
        <p:txBody>
          <a:bodyPr wrap="none">
            <a:spAutoFit/>
          </a:bodyPr>
          <a:lstStyle/>
          <a:p>
            <a:r>
              <a:rPr lang="en-US" sz="2000" cap="all" dirty="0" smtClean="0">
                <a:ln w="9000" cmpd="sng">
                  <a:solidFill>
                    <a:schemeClr val="accent4">
                      <a:shade val="50000"/>
                      <a:satMod val="120000"/>
                    </a:schemeClr>
                  </a:solidFill>
                  <a:prstDash val="solid"/>
                </a:ln>
                <a:solidFill>
                  <a:srgbClr val="333399"/>
                </a:solidFill>
                <a:effectLst>
                  <a:reflection blurRad="12700" stA="28000" endPos="45000" dist="1000" dir="5400000" sy="-100000" algn="bl" rotWithShape="0"/>
                </a:effectLst>
              </a:rPr>
              <a:t>The main areas of the work</a:t>
            </a:r>
            <a:endParaRPr lang="en-US" sz="2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2809574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80592" y="1196752"/>
            <a:ext cx="7488832" cy="1585049"/>
          </a:xfrm>
          <a:prstGeom prst="rect">
            <a:avLst/>
          </a:prstGeom>
        </p:spPr>
        <p:txBody>
          <a:bodyPr wrap="square">
            <a:spAutoFit/>
          </a:bodyPr>
          <a:lstStyle/>
          <a:p>
            <a:pPr marL="285750" indent="-285750" algn="l">
              <a:buFont typeface="Arial"/>
              <a:buChar char="•"/>
            </a:pPr>
            <a:r>
              <a:rPr lang="en-US" sz="1400" b="0" dirty="0" smtClean="0">
                <a:latin typeface="Arial" pitchFamily="34" charset="0"/>
                <a:cs typeface="Arial" pitchFamily="34" charset="0"/>
              </a:rPr>
              <a:t>Development </a:t>
            </a:r>
            <a:r>
              <a:rPr lang="en-US" sz="1400" b="0" dirty="0">
                <a:latin typeface="Arial" pitchFamily="34" charset="0"/>
                <a:cs typeface="Arial" pitchFamily="34" charset="0"/>
              </a:rPr>
              <a:t>of physical models of lithosphere-atmosphere-ionosphere coupling. </a:t>
            </a:r>
          </a:p>
          <a:p>
            <a:pPr marL="285750" indent="-285750" algn="l">
              <a:buFont typeface="Arial"/>
              <a:buChar char="•"/>
            </a:pPr>
            <a:r>
              <a:rPr lang="en-US" sz="1400" b="0" dirty="0" smtClean="0"/>
              <a:t>Practical </a:t>
            </a:r>
            <a:r>
              <a:rPr lang="en-US" sz="1400" b="0" dirty="0"/>
              <a:t>use of the obtained results for prediction and monitoring of natural hazards events. </a:t>
            </a:r>
            <a:endParaRPr lang="ru-RU" sz="1400" b="0" dirty="0"/>
          </a:p>
          <a:p>
            <a:pPr>
              <a:spcBef>
                <a:spcPct val="0"/>
              </a:spcBef>
            </a:pPr>
            <a:endParaRPr lang="ru-RU" dirty="0"/>
          </a:p>
          <a:p>
            <a:pPr>
              <a:spcBef>
                <a:spcPct val="0"/>
              </a:spcBef>
            </a:pPr>
            <a:endParaRPr lang="ru-RU" dirty="0"/>
          </a:p>
        </p:txBody>
      </p:sp>
      <p:sp>
        <p:nvSpPr>
          <p:cNvPr id="11" name="Rectangle 10"/>
          <p:cNvSpPr/>
          <p:nvPr/>
        </p:nvSpPr>
        <p:spPr>
          <a:xfrm>
            <a:off x="1352600" y="476672"/>
            <a:ext cx="6953471" cy="400110"/>
          </a:xfrm>
          <a:prstGeom prst="rect">
            <a:avLst/>
          </a:prstGeom>
        </p:spPr>
        <p:txBody>
          <a:bodyPr wrap="none">
            <a:spAutoFit/>
          </a:bodyPr>
          <a:lstStyle/>
          <a:p>
            <a:r>
              <a:rPr lang="en-US" sz="2000" cap="all" dirty="0" smtClean="0">
                <a:ln w="9000" cmpd="sng">
                  <a:solidFill>
                    <a:schemeClr val="accent4">
                      <a:shade val="50000"/>
                      <a:satMod val="120000"/>
                    </a:schemeClr>
                  </a:solidFill>
                  <a:prstDash val="solid"/>
                </a:ln>
                <a:solidFill>
                  <a:srgbClr val="333399"/>
                </a:solidFill>
                <a:effectLst>
                  <a:reflection blurRad="12700" stA="28000" endPos="45000" dist="1000" dir="5400000" sy="-100000" algn="bl" rotWithShape="0"/>
                </a:effectLst>
              </a:rPr>
              <a:t>The main objectives of the investigations are</a:t>
            </a:r>
            <a:endParaRPr lang="en-US" sz="2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264968601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2400" b="1" i="0" u="none" strike="noStrike" cap="none" normalizeH="0" baseline="0">
            <a:ln>
              <a:noFill/>
            </a:ln>
            <a:solidFill>
              <a:schemeClr val="accent2"/>
            </a:solidFill>
            <a:effectLst/>
            <a:latin typeface="Arial" pitchFamily="-105"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2400" b="1" i="0" u="none" strike="noStrike" cap="none" normalizeH="0" baseline="0">
            <a:ln>
              <a:noFill/>
            </a:ln>
            <a:solidFill>
              <a:schemeClr val="accent2"/>
            </a:solidFill>
            <a:effectLst/>
            <a:latin typeface="Arial" pitchFamily="-105"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73282</TotalTime>
  <Words>3161</Words>
  <Application>Microsoft Macintosh PowerPoint</Application>
  <PresentationFormat>A4 Paper (210x297 mm)</PresentationFormat>
  <Paragraphs>232</Paragraphs>
  <Slides>26</Slides>
  <Notes>4</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Sheffield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Viktor</cp:lastModifiedBy>
  <cp:revision>462</cp:revision>
  <dcterms:created xsi:type="dcterms:W3CDTF">2013-08-26T18:55:36Z</dcterms:created>
  <dcterms:modified xsi:type="dcterms:W3CDTF">2015-12-14T04:02:15Z</dcterms:modified>
</cp:coreProperties>
</file>